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103"/>
  </p:notesMasterIdLst>
  <p:handoutMasterIdLst>
    <p:handoutMasterId r:id="rId104"/>
  </p:handoutMasterIdLst>
  <p:sldIdLst>
    <p:sldId id="373" r:id="rId3"/>
    <p:sldId id="374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86" r:id="rId12"/>
    <p:sldId id="269" r:id="rId13"/>
    <p:sldId id="270" r:id="rId14"/>
    <p:sldId id="276" r:id="rId15"/>
    <p:sldId id="279" r:id="rId16"/>
    <p:sldId id="271" r:id="rId17"/>
    <p:sldId id="272" r:id="rId18"/>
    <p:sldId id="273" r:id="rId19"/>
    <p:sldId id="274" r:id="rId20"/>
    <p:sldId id="275" r:id="rId21"/>
    <p:sldId id="293" r:id="rId22"/>
    <p:sldId id="283" r:id="rId23"/>
    <p:sldId id="284" r:id="rId24"/>
    <p:sldId id="285" r:id="rId25"/>
    <p:sldId id="289" r:id="rId26"/>
    <p:sldId id="295" r:id="rId27"/>
    <p:sldId id="375" r:id="rId28"/>
    <p:sldId id="292" r:id="rId29"/>
    <p:sldId id="290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5" r:id="rId86"/>
    <p:sldId id="356" r:id="rId87"/>
    <p:sldId id="358" r:id="rId88"/>
    <p:sldId id="359" r:id="rId89"/>
    <p:sldId id="360" r:id="rId90"/>
    <p:sldId id="361" r:id="rId91"/>
    <p:sldId id="362" r:id="rId92"/>
    <p:sldId id="363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BEE7"/>
    <a:srgbClr val="7DA9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4" autoAdjust="0"/>
    <p:restoredTop sz="75652" autoAdjust="0"/>
  </p:normalViewPr>
  <p:slideViewPr>
    <p:cSldViewPr>
      <p:cViewPr>
        <p:scale>
          <a:sx n="70" d="100"/>
          <a:sy n="70" d="100"/>
        </p:scale>
        <p:origin x="-2744" y="-3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-261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notesMaster" Target="notesMasters/notesMaster1.xml"/><Relationship Id="rId104" Type="http://schemas.openxmlformats.org/officeDocument/2006/relationships/handoutMaster" Target="handoutMasters/handoutMaster1.xml"/><Relationship Id="rId105" Type="http://schemas.openxmlformats.org/officeDocument/2006/relationships/printerSettings" Target="printerSettings/printerSettings1.bin"/><Relationship Id="rId106" Type="http://schemas.openxmlformats.org/officeDocument/2006/relationships/presProps" Target="presProps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8" Type="http://schemas.openxmlformats.org/officeDocument/2006/relationships/theme" Target="theme/theme1.xml"/><Relationship Id="rId10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00" Type="http://schemas.openxmlformats.org/officeDocument/2006/relationships/slide" Target="slides/slide98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AD3B9-CF90-4638-A87B-F1F739FB7DFD}" type="datetimeFigureOut">
              <a:rPr lang="en-US" smtClean="0"/>
              <a:pPr/>
              <a:t>5/14/14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545BC-317F-4161-938B-7D36A17EC3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92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F7E27-DD55-49D9-943B-4056DEC7F6AA}" type="datetimeFigureOut">
              <a:rPr lang="en-US" smtClean="0"/>
              <a:pPr/>
              <a:t>5/14/14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04003-84C1-4DBB-903C-42874ED0F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3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Application layer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Joint Trajectory action</a:t>
            </a:r>
            <a:r>
              <a:rPr lang="en-US" baseline="0" dirty="0" smtClean="0"/>
              <a:t> interface/ROS-I spec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75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identify discrete objects on a plane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filter out “known” objects (robot, environment)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monitor environment for changes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compare against DB to classify objects</a:t>
            </a:r>
          </a:p>
          <a:p>
            <a:r>
              <a:rPr lang="en-US" dirty="0" smtClean="0"/>
              <a:t>- build a 2D map on-the-fly from sensor data</a:t>
            </a:r>
          </a:p>
          <a:p>
            <a:r>
              <a:rPr lang="en-US" dirty="0" smtClean="0"/>
              <a:t>- track position in known map using sensor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Talk</a:t>
            </a:r>
            <a:r>
              <a:rPr lang="en-US" baseline="0" dirty="0" smtClean="0"/>
              <a:t> about different layers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Identify ROS-I App &amp; </a:t>
            </a:r>
            <a:r>
              <a:rPr lang="en-US" baseline="0" dirty="0" err="1" smtClean="0"/>
              <a:t>Gui</a:t>
            </a:r>
            <a:r>
              <a:rPr lang="en-US" baseline="0" dirty="0" smtClean="0"/>
              <a:t> as future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Standard nodes are shown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Configuration data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Availability of ROS ecosystem, move it, and </a:t>
            </a:r>
            <a:r>
              <a:rPr lang="en-US" baseline="0" dirty="0" err="1" smtClean="0"/>
              <a:t>ros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50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Motivation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 Message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Typed Messages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joint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traj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pt full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traj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pt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robot status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 Message Connections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TCP Client/Servers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UDP Client/Servers (experimental)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52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Motivation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Minimal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Hardware Compatibility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67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Robot status</a:t>
            </a:r>
          </a:p>
          <a:p>
            <a:r>
              <a:rPr lang="en-US" dirty="0" smtClean="0"/>
              <a:t>Motion</a:t>
            </a:r>
            <a:r>
              <a:rPr lang="en-US" baseline="0" dirty="0" smtClean="0"/>
              <a:t> command service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JointTrajectory</a:t>
            </a:r>
            <a:endParaRPr lang="en-US" baseline="0" dirty="0" smtClean="0"/>
          </a:p>
          <a:p>
            <a:r>
              <a:rPr lang="en-US" baseline="0" dirty="0" err="1" smtClean="0"/>
              <a:t>JointStates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68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</a:t>
            </a:r>
            <a:r>
              <a:rPr lang="en-US" baseline="0" dirty="0" smtClean="0"/>
              <a:t> nodes adhere to the ROS-I spec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69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74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7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821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1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0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9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2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443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892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661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5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9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Relationship Id="rId3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S_industrial_PPTx4.wm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338" y="159495"/>
            <a:ext cx="8720015" cy="667512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24840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2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2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S_industrial_PPTx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981" y="138229"/>
            <a:ext cx="8672412" cy="658368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403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sindustrial.org/" TargetMode="External"/><Relationship Id="rId4" Type="http://schemas.openxmlformats.org/officeDocument/2006/relationships/hyperlink" Target="http://www.ros.org/wiki/Industrial" TargetMode="External"/><Relationship Id="rId5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7" Type="http://schemas.openxmlformats.org/officeDocument/2006/relationships/image" Target="../media/image29.jpeg"/><Relationship Id="rId8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aps.anl.gov/epics/index.php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5" Type="http://schemas.openxmlformats.org/officeDocument/2006/relationships/image" Target="../media/image35.jpeg"/><Relationship Id="rId1" Type="http://schemas.microsoft.com/office/2007/relationships/media" Target="file:///\\ads\shares\msd$\AES\Promotional\ROS%2520Industrial\Workshops\Training%2520May%25202014\Slides\SBPL%2520stick%2520window.mp4" TargetMode="External"/><Relationship Id="rId2" Type="http://schemas.openxmlformats.org/officeDocument/2006/relationships/video" Target="file:///\\ads\shares\msd$\AES\Promotional\ROS%2520Industrial\Workshops\Training%2520May%25202014\Slides\SBPL%2520stick%2520window.mp4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5" Type="http://schemas.openxmlformats.org/officeDocument/2006/relationships/image" Target="../media/image42.png"/><Relationship Id="rId1" Type="http://schemas.microsoft.com/office/2007/relationships/media" Target="file:///\\ads\shares\Msd$\AES\Promotional\ROS%2520Industrial\Workshops\Training%2520May%25202014\Slides\EPS_box_total_HD_1.wmv" TargetMode="External"/><Relationship Id="rId2" Type="http://schemas.openxmlformats.org/officeDocument/2006/relationships/video" Target="file:///\\ads\shares\Msd$\AES\Promotional\ROS%2520Industrial\Workshops\Training%2520May%25202014\Slides\EPS_box_total_HD_1.wmv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1" Type="http://schemas.microsoft.com/office/2007/relationships/media" Target="file:///\\ads\shares\msd$\AES\Promotional\ROS%2520Industrial\Workshops\Training%2520May%25202014\Slides\ROSCon2013%2520v4.mp4" TargetMode="External"/><Relationship Id="rId2" Type="http://schemas.openxmlformats.org/officeDocument/2006/relationships/video" Target="file:///\\ads\shares\msd$\AES\Promotional\ROS%2520Industrial\Workshops\Training%2520May%25202014\Slides\ROSCon2013%2520v4.mp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1" Type="http://schemas.microsoft.com/office/2007/relationships/media" Target="file:///\\ads\shares\Msd$\AES\Promotional\ROS%2520Industrial\Workshops\Training%2520May%25202014\Slides\Industrial_Extrinsic_Calibration2.mp4" TargetMode="External"/><Relationship Id="rId2" Type="http://schemas.openxmlformats.org/officeDocument/2006/relationships/video" Target="file:///\\ads\shares\Msd$\AES\Promotional\ROS%2520Industrial\Workshops\Training%2520May%25202014\Slides\Industrial_Extrinsic_Calibration2.mp4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7.jpeg"/><Relationship Id="rId5" Type="http://schemas.openxmlformats.org/officeDocument/2006/relationships/image" Target="../media/image48.jpeg"/><Relationship Id="rId6" Type="http://schemas.openxmlformats.org/officeDocument/2006/relationships/image" Target="../media/image49.jpeg"/><Relationship Id="rId7" Type="http://schemas.openxmlformats.org/officeDocument/2006/relationships/image" Target="../media/image50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groups.google.com/group/swri-ros-pkg-dev" TargetMode="External"/><Relationship Id="rId4" Type="http://schemas.openxmlformats.org/officeDocument/2006/relationships/hyperlink" Target="http://answers.ros.org/questions/" TargetMode="External"/><Relationship Id="rId5" Type="http://schemas.openxmlformats.org/officeDocument/2006/relationships/hyperlink" Target="http://github.com/organizations/ros-industrial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ros.org/wiki/Industria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sindustrial.tumblr.com/" TargetMode="External"/><Relationship Id="rId4" Type="http://schemas.openxmlformats.org/officeDocument/2006/relationships/hyperlink" Target="http://www.youtube.com/channel/UCXyGVRiCwUMc1gav-G7z2ew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twitter.com/ROSIndustria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en.wikipedia.org/wiki/Wiki" TargetMode="External"/><Relationship Id="rId3" Type="http://schemas.openxmlformats.org/officeDocument/2006/relationships/image" Target="../media/image51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ros.org/wiki/Industrial" TargetMode="External"/><Relationship Id="rId3" Type="http://schemas.openxmlformats.org/officeDocument/2006/relationships/hyperlink" Target="http://ros.org/wiki/simple_message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groups.google.com/group/swri-ros-pkg-dev" TargetMode="External"/><Relationship Id="rId4" Type="http://schemas.openxmlformats.org/officeDocument/2006/relationships/hyperlink" Target="https://groups.google.com/group/swri-ros-pkg-dev/boxsubscribe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answers.ros.org/question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ithub.com/organizations/ros-industrial/dashboard/issues" TargetMode="External"/><Relationship Id="rId3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ros.org/wiki/Industrial/Instal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aeswiki.datasys.swri.edu/rositraining/Exercises/4.1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simple_message" TargetMode="External"/><Relationship Id="rId4" Type="http://schemas.openxmlformats.org/officeDocument/2006/relationships/hyperlink" Target="http://ros.org/doc/api/trajectory_msgs/html/msg/JointTrajectoryPoint.html" TargetMode="External"/><Relationship Id="rId5" Type="http://schemas.openxmlformats.org/officeDocument/2006/relationships/hyperlink" Target="http://ros.org/doc/groovy/api/industrial_msgs/html/msg/RobotStatus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aeswiki.datasys.swri.edu/rositraining/Exercises/4.2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ros.org/wiki/simple_messag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aeswiki.datasys.swri.edu/rositraining/Exercises/4.2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ros.org/wiki/Industrial/Industrial_Robot_Driver_Spec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ros.org/wiki/industrial_msgs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industrial_robot_client" TargetMode="External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ros.org/wiki/industrial_robot_simulator" TargetMode="External"/><Relationship Id="rId3" Type="http://schemas.openxmlformats.org/officeDocument/2006/relationships/image" Target="../media/image55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ros.org/wiki/trajectory_filters" TargetMode="External"/><Relationship Id="rId3" Type="http://schemas.openxmlformats.org/officeDocument/2006/relationships/hyperlink" Target="http://ros.org/wiki/industrial_trajectory_filters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6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emf"/><Relationship Id="rId3" Type="http://schemas.openxmlformats.org/officeDocument/2006/relationships/image" Target="../media/image58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aeswiki.datasys.swri.edu/rositraining/Exercises/4.3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aeswiki.datasys.swri.edu/rositraining/Exercises/4.4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ros.org/wiki/Industrial/Roadma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5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iki.ros.org/Sensors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1" Type="http://schemas.microsoft.com/office/2007/relationships/media" Target="file:///\\ads\shares\msd$\AES\Promotional\ROS%2520Industrial\Workshops\Training%2520May%25202014\Slides\Pick%2520and%2520Place%2520Tech%2520Clip.mp4" TargetMode="External"/><Relationship Id="rId2" Type="http://schemas.openxmlformats.org/officeDocument/2006/relationships/video" Target="file:///\\ads\shares\msd$\AES\Promotional\ROS%2520Industrial\Workshops\Training%2520May%25202014\Slides\Pick%2520and%2520Place%2520Tech%2520Clip.mp4" TargetMode="Externa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pointclouds.org/" TargetMode="External"/><Relationship Id="rId3" Type="http://schemas.openxmlformats.org/officeDocument/2006/relationships/image" Target="../media/image62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pencv.org/" TargetMode="External"/><Relationship Id="rId3" Type="http://schemas.openxmlformats.org/officeDocument/2006/relationships/image" Target="../media/image63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ros.org/wiki/vision_opencv" TargetMode="External"/><Relationship Id="rId3" Type="http://schemas.openxmlformats.org/officeDocument/2006/relationships/hyperlink" Target="http://ros.org/wiki/pcl_ros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s.org/wiki/object_recognition" TargetMode="External"/><Relationship Id="rId4" Type="http://schemas.openxmlformats.org/officeDocument/2006/relationships/hyperlink" Target="http://www.ros.org/wiki/robot_self_filter" TargetMode="External"/><Relationship Id="rId5" Type="http://schemas.openxmlformats.org/officeDocument/2006/relationships/hyperlink" Target="http://bit.ly/12PebaA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ros.org/wiki/ar_track_alvar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aeswiki.datasys.swri.edu/rositraining/Exercises/4.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/>
              <a:t>Session 4: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ROS-Industrial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57200" y="4495800"/>
            <a:ext cx="7696200" cy="17526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Shaun Edwards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Sr. Research Engineer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Southwest Research Institute</a:t>
            </a:r>
          </a:p>
          <a:p>
            <a:pPr marL="0" indent="0" algn="ctr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470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Tool Interface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/ </a:t>
            </a:r>
            <a:r>
              <a:rPr lang="en-US" dirty="0" err="1" smtClean="0"/>
              <a:t>MTConnect</a:t>
            </a:r>
            <a:r>
              <a:rPr lang="en-US" dirty="0" smtClean="0"/>
              <a:t> bridge</a:t>
            </a:r>
          </a:p>
          <a:p>
            <a:pPr lvl="1"/>
            <a:r>
              <a:rPr lang="en-US" dirty="0" smtClean="0"/>
              <a:t>communication and data-transfer</a:t>
            </a:r>
          </a:p>
          <a:p>
            <a:pPr lvl="1"/>
            <a:r>
              <a:rPr lang="en-US" dirty="0" smtClean="0"/>
              <a:t>synchronize robot tending with CNC operation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895600"/>
            <a:ext cx="2215091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 descr="http://upload.wikimedia.org/wikipedia/en/0/01/MTConnect_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5105400"/>
            <a:ext cx="2209800" cy="61874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505200" y="3200400"/>
            <a:ext cx="2209800" cy="16002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MTConnect</a:t>
            </a:r>
            <a:r>
              <a:rPr lang="en-US" b="1" dirty="0" smtClean="0">
                <a:solidFill>
                  <a:schemeClr val="tx1"/>
                </a:solidFill>
              </a:rPr>
              <a:t> / ROS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Bridge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1" name="Picture 5" descr="https://twimg0-a.akamaihd.net/profile_images/2185185497/ROS_industrial_Logo_Squar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5105400"/>
            <a:ext cx="1752600" cy="897331"/>
          </a:xfrm>
          <a:prstGeom prst="rect">
            <a:avLst/>
          </a:prstGeom>
          <a:noFill/>
        </p:spPr>
      </p:pic>
      <p:pic>
        <p:nvPicPr>
          <p:cNvPr id="13" name="Picture 63" descr="roomba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705600" y="3048000"/>
            <a:ext cx="1905000" cy="185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hape 18"/>
          <p:cNvCxnSpPr>
            <a:endCxn id="23557" idx="1"/>
          </p:cNvCxnSpPr>
          <p:nvPr/>
        </p:nvCxnSpPr>
        <p:spPr>
          <a:xfrm>
            <a:off x="762000" y="4800600"/>
            <a:ext cx="914400" cy="614172"/>
          </a:xfrm>
          <a:prstGeom prst="bentConnector3">
            <a:avLst>
              <a:gd name="adj1" fmla="val -1898"/>
            </a:avLst>
          </a:prstGeom>
          <a:ln w="50800"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hape 18"/>
          <p:cNvCxnSpPr/>
          <p:nvPr/>
        </p:nvCxnSpPr>
        <p:spPr>
          <a:xfrm rot="5400000" flipH="1" flipV="1">
            <a:off x="3657600" y="4953000"/>
            <a:ext cx="685800" cy="381000"/>
          </a:xfrm>
          <a:prstGeom prst="bentConnector3">
            <a:avLst>
              <a:gd name="adj1" fmla="val -633"/>
            </a:avLst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18"/>
          <p:cNvCxnSpPr>
            <a:endCxn id="11" idx="1"/>
          </p:cNvCxnSpPr>
          <p:nvPr/>
        </p:nvCxnSpPr>
        <p:spPr>
          <a:xfrm rot="16200000" flipH="1">
            <a:off x="4804867" y="5024933"/>
            <a:ext cx="753466" cy="304800"/>
          </a:xfrm>
          <a:prstGeom prst="bentConnector2">
            <a:avLst/>
          </a:prstGeom>
          <a:ln w="50800"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hape 18"/>
          <p:cNvCxnSpPr/>
          <p:nvPr/>
        </p:nvCxnSpPr>
        <p:spPr>
          <a:xfrm rot="5400000" flipH="1" flipV="1">
            <a:off x="6896100" y="4991100"/>
            <a:ext cx="762000" cy="228600"/>
          </a:xfrm>
          <a:prstGeom prst="bentConnector3">
            <a:avLst>
              <a:gd name="adj1" fmla="val -1646"/>
            </a:avLst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4308288" y="1371987"/>
            <a:ext cx="4089400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 smtClean="0">
                <a:solidFill>
                  <a:schemeClr val="tx2"/>
                </a:solidFill>
                <a:latin typeface="+mj-lt"/>
              </a:rPr>
              <a:t>Shaun Edwards</a:t>
            </a:r>
            <a:r>
              <a:rPr lang="en-US" sz="2800" b="1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800" b="1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Senior Research Engineer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Southwest Research Institute</a:t>
            </a:r>
            <a:endParaRPr lang="en-US" sz="2400" b="1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6220 Culebra Rd.</a:t>
            </a: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San Antonio, TX 78251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US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Phone: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210-522-3277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Email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sedwards@swri.org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  <a:hlinkClick r:id="rId3"/>
              </a:rPr>
              <a:t>www.rosindustrial.org</a:t>
            </a:r>
            <a:endParaRPr lang="en-US" sz="2400" dirty="0" smtClean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  <a:hlinkClick r:id="rId4"/>
              </a:rPr>
              <a:t>www.ros.org/wiki/Industrial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endParaRPr lang="en-US" sz="24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6" descr="Headsho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00" y="1447800"/>
            <a:ext cx="2769586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3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Missing...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78572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PLC Interfaces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Integration of EPICS library planned (</a:t>
            </a:r>
            <a:r>
              <a:rPr lang="en-US" dirty="0" smtClean="0">
                <a:hlinkClick r:id="rId2"/>
              </a:rPr>
              <a:t>http://www.aps.anl.gov/epics/index.php</a:t>
            </a:r>
            <a:r>
              <a:rPr lang="en-US" dirty="0" smtClean="0"/>
              <a:t> 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Industrial Networks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/>
              <a:t>Ethernet/IP, </a:t>
            </a:r>
            <a:r>
              <a:rPr lang="en-US" sz="2400" dirty="0" err="1" smtClean="0"/>
              <a:t>DeviceNet</a:t>
            </a:r>
            <a:r>
              <a:rPr lang="en-US" sz="2400" dirty="0" smtClean="0"/>
              <a:t>, </a:t>
            </a:r>
            <a:r>
              <a:rPr lang="en-US" sz="2400" dirty="0" err="1" smtClean="0"/>
              <a:t>Modbus</a:t>
            </a:r>
            <a:r>
              <a:rPr lang="en-US" sz="2400" dirty="0" smtClean="0"/>
              <a:t>, </a:t>
            </a:r>
            <a:r>
              <a:rPr lang="en-US" sz="2400" dirty="0" err="1" smtClean="0"/>
              <a:t>Profibus</a:t>
            </a:r>
            <a:r>
              <a:rPr lang="en-US" sz="2400" dirty="0" smtClean="0"/>
              <a:t>, etc.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/>
              <a:t>OPC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Industrial HMIs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2532" name="Picture 4" descr="http://media.wholesale-electrical-electronics.com/product/imgage/Electrical&amp;Electronics/2010101014/4e4c0aaefa181a66de0972a84d181bc3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81600" y="762000"/>
            <a:ext cx="2270354" cy="1452306"/>
          </a:xfrm>
          <a:prstGeom prst="rect">
            <a:avLst/>
          </a:prstGeom>
          <a:noFill/>
        </p:spPr>
      </p:pic>
      <p:pic>
        <p:nvPicPr>
          <p:cNvPr id="22534" name="Picture 6" descr="http://www.applied-motion.com/sites/default/files/ethernet_i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2800" y="2209800"/>
            <a:ext cx="1281138" cy="457200"/>
          </a:xfrm>
          <a:prstGeom prst="rect">
            <a:avLst/>
          </a:prstGeom>
          <a:noFill/>
        </p:spPr>
      </p:pic>
      <p:pic>
        <p:nvPicPr>
          <p:cNvPr id="22536" name="Picture 8" descr="http://www.rotork.com/public/backend/uploads/pageimages/31/355x266_rc_devicenet.jpg"/>
          <p:cNvPicPr>
            <a:picLocks noChangeAspect="1" noChangeArrowheads="1"/>
          </p:cNvPicPr>
          <p:nvPr/>
        </p:nvPicPr>
        <p:blipFill>
          <a:blip r:embed="rId5" cstate="print"/>
          <a:srcRect t="30075" b="36842"/>
          <a:stretch>
            <a:fillRect/>
          </a:stretch>
        </p:blipFill>
        <p:spPr bwMode="auto">
          <a:xfrm>
            <a:off x="6781800" y="3276600"/>
            <a:ext cx="1828800" cy="453336"/>
          </a:xfrm>
          <a:prstGeom prst="rect">
            <a:avLst/>
          </a:prstGeom>
          <a:noFill/>
        </p:spPr>
      </p:pic>
      <p:pic>
        <p:nvPicPr>
          <p:cNvPr id="22538" name="Picture 10" descr="http://interface.centraltreasure.com/images/profibuslog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15200" y="4114800"/>
            <a:ext cx="1502228" cy="584200"/>
          </a:xfrm>
          <a:prstGeom prst="rect">
            <a:avLst/>
          </a:prstGeom>
          <a:noFill/>
        </p:spPr>
      </p:pic>
      <p:pic>
        <p:nvPicPr>
          <p:cNvPr id="22540" name="Picture 12" descr="http://www.mbs-software.de/typo3temp/pics/3c4d67511c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77000" y="5105400"/>
            <a:ext cx="1857375" cy="610001"/>
          </a:xfrm>
          <a:prstGeom prst="rect">
            <a:avLst/>
          </a:prstGeom>
          <a:noFill/>
        </p:spPr>
      </p:pic>
      <p:pic>
        <p:nvPicPr>
          <p:cNvPr id="22542" name="Picture 14" descr="http://www.power-drives.com/images/Hmi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9600" y="4876800"/>
            <a:ext cx="1714500" cy="137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5362" name="Picture 2" descr="detect_2.png"/>
          <p:cNvPicPr>
            <a:picLocks noChangeAspect="1" noChangeArrowheads="1"/>
          </p:cNvPicPr>
          <p:nvPr/>
        </p:nvPicPr>
        <p:blipFill>
          <a:blip r:embed="rId3" cstate="print"/>
          <a:srcRect b="27062"/>
          <a:stretch>
            <a:fillRect/>
          </a:stretch>
        </p:blipFill>
        <p:spPr bwMode="auto">
          <a:xfrm>
            <a:off x="304801" y="1219200"/>
            <a:ext cx="3276600" cy="204787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l="12023" t="3817" r="12405" b="10491"/>
          <a:stretch>
            <a:fillRect/>
          </a:stretch>
        </p:blipFill>
        <p:spPr bwMode="auto">
          <a:xfrm>
            <a:off x="5410200" y="1219200"/>
            <a:ext cx="3203028" cy="2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04800" y="32766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Segmentation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0" y="32766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Identification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37113" t="22680" r="6057" b="15464"/>
          <a:stretch>
            <a:fillRect/>
          </a:stretch>
        </p:blipFill>
        <p:spPr bwMode="auto">
          <a:xfrm>
            <a:off x="2667000" y="4114800"/>
            <a:ext cx="3733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667000" y="365760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Mapping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BPL stick window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rcRect l="-4839" r="-6452"/>
          <a:stretch>
            <a:fillRect/>
          </a:stretch>
        </p:blipFill>
        <p:spPr>
          <a:xfrm>
            <a:off x="5105400" y="3429000"/>
            <a:ext cx="3505200" cy="2362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 t="4040" b="5051"/>
          <a:stretch>
            <a:fillRect/>
          </a:stretch>
        </p:blipFill>
        <p:spPr bwMode="auto">
          <a:xfrm>
            <a:off x="381000" y="3429000"/>
            <a:ext cx="4561840" cy="2332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Collision-aware path planning</a:t>
            </a:r>
          </a:p>
          <a:p>
            <a:pPr lvl="1"/>
            <a:r>
              <a:rPr lang="en-US" sz="2400" dirty="0" smtClean="0"/>
              <a:t>automatically finds path to target position</a:t>
            </a:r>
          </a:p>
          <a:p>
            <a:pPr lvl="1"/>
            <a:r>
              <a:rPr lang="en-US" sz="2400" dirty="0" smtClean="0"/>
              <a:t>avoids obstacles, joint limits, etc.</a:t>
            </a:r>
          </a:p>
          <a:p>
            <a:r>
              <a:rPr lang="en-US" dirty="0" smtClean="0"/>
              <a:t>On-the-fly checks during execution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3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4114800" cy="4525963"/>
          </a:xfrm>
        </p:spPr>
        <p:txBody>
          <a:bodyPr/>
          <a:lstStyle/>
          <a:p>
            <a:r>
              <a:rPr lang="en-US" dirty="0" smtClean="0"/>
              <a:t>Strong visualization environment</a:t>
            </a:r>
          </a:p>
          <a:p>
            <a:pPr lvl="1"/>
            <a:r>
              <a:rPr lang="en-US" sz="2400" dirty="0" smtClean="0"/>
              <a:t>review path-plans, debug control logic</a:t>
            </a:r>
          </a:p>
          <a:p>
            <a:pPr lvl="1"/>
            <a:r>
              <a:rPr lang="en-US" sz="2400" dirty="0" smtClean="0"/>
              <a:t>develop application even with no hardware</a:t>
            </a:r>
          </a:p>
          <a:p>
            <a:pPr lvl="1"/>
            <a:r>
              <a:rPr lang="en-US" sz="2400" dirty="0" smtClean="0"/>
              <a:t>enables smooth transition to physical system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8306" name="Picture 2" descr="../_images/rviz_plugin_interac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676400"/>
            <a:ext cx="4200797" cy="3886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DA9DF"/>
                </a:solidFill>
              </a:rPr>
              <a:t>Strong visualization environment</a:t>
            </a:r>
          </a:p>
          <a:p>
            <a:r>
              <a:rPr lang="en-US" dirty="0" smtClean="0"/>
              <a:t>Full physics-based simulation available</a:t>
            </a:r>
          </a:p>
          <a:p>
            <a:pPr lvl="1"/>
            <a:r>
              <a:rPr lang="en-US" sz="2400" dirty="0" smtClean="0"/>
              <a:t>includes simulated sensor feedback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9458" name="Picture 2" descr="http://i4.ytimg.com/vi/W8z_rJyEVZg/mqdefa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971800"/>
            <a:ext cx="5486400" cy="30861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00200" y="60198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Gazebo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lcsnap-2013-03-02-23h07m04s12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990600" y="3886200"/>
            <a:ext cx="6248400" cy="2343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DA9DF"/>
                </a:solidFill>
              </a:rPr>
              <a:t>Strong visualization environment</a:t>
            </a:r>
          </a:p>
          <a:p>
            <a:r>
              <a:rPr lang="en-US" dirty="0" smtClean="0">
                <a:solidFill>
                  <a:srgbClr val="7DA9DF"/>
                </a:solidFill>
              </a:rPr>
              <a:t>Full physics-based simulation available</a:t>
            </a:r>
          </a:p>
          <a:p>
            <a:r>
              <a:rPr lang="en-US" dirty="0" smtClean="0"/>
              <a:t>Can record and replay data</a:t>
            </a:r>
          </a:p>
          <a:p>
            <a:pPr lvl="1"/>
            <a:r>
              <a:rPr lang="en-US" sz="2400" dirty="0" smtClean="0"/>
              <a:t>both sensor and control data</a:t>
            </a:r>
          </a:p>
          <a:p>
            <a:pPr lvl="1"/>
            <a:r>
              <a:rPr lang="en-US" sz="2400" dirty="0" smtClean="0"/>
              <a:t>aids development and troubleshooting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visualization based on live sensor feedback</a:t>
            </a:r>
          </a:p>
          <a:p>
            <a:pPr lvl="1"/>
            <a:r>
              <a:rPr lang="en-US" dirty="0" smtClean="0"/>
              <a:t>remote process monitoring</a:t>
            </a:r>
          </a:p>
          <a:p>
            <a:pPr lvl="1"/>
            <a:r>
              <a:rPr lang="en-US" dirty="0" smtClean="0"/>
              <a:t>“augmented reality” displays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 descr="C:\Users\jzoss\AppData\Local\Microsoft\Windows\Temporary Internet Files\Content.Outlook\Z8XO7U04\Automate_demo_rviz (2).png"/>
          <p:cNvPicPr>
            <a:picLocks noChangeAspect="1" noChangeArrowheads="1"/>
          </p:cNvPicPr>
          <p:nvPr/>
        </p:nvPicPr>
        <p:blipFill>
          <a:blip r:embed="rId2" cstate="print"/>
          <a:srcRect b="5455"/>
          <a:stretch>
            <a:fillRect/>
          </a:stretch>
        </p:blipFill>
        <p:spPr bwMode="auto">
          <a:xfrm>
            <a:off x="1371600" y="3276600"/>
            <a:ext cx="5943600" cy="30906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the same program on different robot platforms.</a:t>
            </a:r>
          </a:p>
          <a:p>
            <a:pPr lvl="1"/>
            <a:r>
              <a:rPr lang="en-US" dirty="0" smtClean="0"/>
              <a:t>reduce software “porting” burden</a:t>
            </a:r>
          </a:p>
          <a:p>
            <a:pPr lvl="1"/>
            <a:r>
              <a:rPr lang="en-US" dirty="0" smtClean="0"/>
              <a:t>select robot based on capabilities, rather than familiarity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6385" name="Picture 1" descr="C:\Users\jzoss\AppData\Local\Microsoft\Windows\Temporary Internet Files\Content.IE5\UE5SY6CU\MC900431616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3505200"/>
            <a:ext cx="1371600" cy="1371600"/>
          </a:xfrm>
          <a:prstGeom prst="rect">
            <a:avLst/>
          </a:prstGeom>
          <a:noFill/>
        </p:spPr>
      </p:pic>
      <p:pic>
        <p:nvPicPr>
          <p:cNvPr id="9" name="Picture 8" descr="http://www.globalrobots.com/products/DF072994B6D049DD92BD311E37036C6F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791200" y="4267200"/>
            <a:ext cx="1752600" cy="1752600"/>
          </a:xfrm>
          <a:prstGeom prst="rect">
            <a:avLst/>
          </a:prstGeom>
          <a:noFill/>
        </p:spPr>
      </p:pic>
      <p:pic>
        <p:nvPicPr>
          <p:cNvPr id="16387" name="Picture 3" descr="http://www.logismarket.es/ip/yaskawa-iberica-robot-industrial-robot-industrial-sia50-589973-FG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52600" y="3962400"/>
            <a:ext cx="1752599" cy="1963696"/>
          </a:xfrm>
          <a:prstGeom prst="rect">
            <a:avLst/>
          </a:prstGeom>
          <a:noFill/>
        </p:spPr>
      </p:pic>
      <p:sp>
        <p:nvSpPr>
          <p:cNvPr id="11" name="Right Arrow 10"/>
          <p:cNvSpPr/>
          <p:nvPr/>
        </p:nvSpPr>
        <p:spPr>
          <a:xfrm rot="1847550">
            <a:off x="5071033" y="4812838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9752450" flipH="1">
            <a:off x="2861233" y="4812837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ROS-Industrial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Missing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 smtClean="0"/>
              <a:t>Precision control of path pos/</a:t>
            </a:r>
            <a:r>
              <a:rPr lang="en-US" dirty="0" err="1" smtClean="0"/>
              <a:t>vel</a:t>
            </a:r>
            <a:r>
              <a:rPr lang="en-US" dirty="0" smtClean="0"/>
              <a:t>/timing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Simplified programming interface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Motion-related triggers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process control based on path timing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Dynamic path modification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adjust motion based on sensor feedback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 March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Unknown Part Stream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105400"/>
            <a:ext cx="6324600" cy="1066800"/>
          </a:xfrm>
        </p:spPr>
        <p:txBody>
          <a:bodyPr>
            <a:normAutofit/>
          </a:bodyPr>
          <a:lstStyle/>
          <a:p>
            <a:pPr marL="231775" indent="-174625"/>
            <a:r>
              <a:rPr lang="en-US" sz="2400" dirty="0" smtClean="0"/>
              <a:t>large, variable inventory</a:t>
            </a:r>
          </a:p>
          <a:p>
            <a:pPr marL="231775" indent="-174625"/>
            <a:r>
              <a:rPr lang="en-US" sz="2400" dirty="0" smtClean="0"/>
              <a:t>high-mix, low-lot production</a:t>
            </a:r>
          </a:p>
          <a:p>
            <a:pPr marL="571500" indent="-514350"/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1219200"/>
            <a:ext cx="2895600" cy="2621994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3D scanning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segmentation, filtering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dynamic path planning</a:t>
            </a:r>
            <a:endParaRPr lang="en-US" sz="16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5181600" y="3886200"/>
            <a:ext cx="3810000" cy="1870160"/>
            <a:chOff x="533400" y="914400"/>
            <a:chExt cx="5638800" cy="2632160"/>
          </a:xfrm>
        </p:grpSpPr>
        <p:sp>
          <p:nvSpPr>
            <p:cNvPr id="9" name="Rounded Rectangle 8"/>
            <p:cNvSpPr/>
            <p:nvPr/>
          </p:nvSpPr>
          <p:spPr>
            <a:xfrm>
              <a:off x="838200" y="3200400"/>
              <a:ext cx="5334000" cy="304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2743200" y="2590800"/>
              <a:ext cx="609600" cy="609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886200" y="2590800"/>
              <a:ext cx="609600" cy="6096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-Shape 11"/>
            <p:cNvSpPr/>
            <p:nvPr/>
          </p:nvSpPr>
          <p:spPr>
            <a:xfrm>
              <a:off x="4953000" y="2514600"/>
              <a:ext cx="685800" cy="685800"/>
            </a:xfrm>
            <a:prstGeom prst="corner">
              <a:avLst>
                <a:gd name="adj1" fmla="val 28059"/>
                <a:gd name="adj2" fmla="val 24683"/>
              </a:avLst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3200400" y="3352800"/>
              <a:ext cx="17526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4" descr="http://img.directindustry.com/images_di/photo-g/6-axis-articulated-assembly-robot-6076-3109009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63000" contrast="26000"/>
            </a:blip>
            <a:srcRect/>
            <a:stretch>
              <a:fillRect/>
            </a:stretch>
          </p:blipFill>
          <p:spPr bwMode="auto">
            <a:xfrm flipH="1">
              <a:off x="533400" y="914400"/>
              <a:ext cx="1743075" cy="2632160"/>
            </a:xfrm>
            <a:prstGeom prst="rect">
              <a:avLst/>
            </a:prstGeom>
            <a:noFill/>
          </p:spPr>
        </p:pic>
      </p:grpSp>
      <p:pic>
        <p:nvPicPr>
          <p:cNvPr id="16" name="EPS_box_total_HD_1.wmv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381000" y="914400"/>
            <a:ext cx="5164666" cy="2905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6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Unstructured Picking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572000"/>
            <a:ext cx="6553200" cy="10519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known parts, but random placement</a:t>
            </a:r>
          </a:p>
          <a:p>
            <a:pPr marL="231775" indent="-231775"/>
            <a:r>
              <a:rPr lang="en-US" sz="2400" dirty="0" smtClean="0"/>
              <a:t>partial occlusions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1371600"/>
            <a:ext cx="2895600" cy="2213372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3D scanning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segmentation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filtering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path planning</a:t>
            </a:r>
            <a:endParaRPr lang="en-US" sz="1600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2" cstate="print"/>
          <a:srcRect l="17835"/>
          <a:stretch>
            <a:fillRect/>
          </a:stretch>
        </p:blipFill>
        <p:spPr bwMode="auto">
          <a:xfrm>
            <a:off x="533399" y="990600"/>
            <a:ext cx="5120063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Robots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572000"/>
            <a:ext cx="6629400" cy="8995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inventory management</a:t>
            </a:r>
          </a:p>
          <a:p>
            <a:pPr marL="231775" indent="-231775"/>
            <a:r>
              <a:rPr lang="en-US" sz="2400" dirty="0" smtClean="0"/>
              <a:t>large workspaces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1295400"/>
            <a:ext cx="2514600" cy="32766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base / arm support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mapping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localization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path planning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navigation</a:t>
            </a:r>
            <a:endParaRPr lang="en-US" sz="1600" dirty="0"/>
          </a:p>
        </p:txBody>
      </p:sp>
      <p:pic>
        <p:nvPicPr>
          <p:cNvPr id="10242" name="Picture 2" descr="http://www.swri.org/3pubs/ird2010/Images/108019Fig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95400"/>
            <a:ext cx="5105400" cy="32762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CAD &amp;Plan/Scan &amp;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953000"/>
            <a:ext cx="6629400" cy="8995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Dynamic Painting, </a:t>
            </a:r>
            <a:r>
              <a:rPr lang="en-US" sz="2400" dirty="0" err="1" smtClean="0"/>
              <a:t>Deburring</a:t>
            </a:r>
            <a:r>
              <a:rPr lang="en-US" sz="2400" dirty="0" smtClean="0"/>
              <a:t>, Machining</a:t>
            </a:r>
          </a:p>
          <a:p>
            <a:pPr marL="231775" indent="-231775"/>
            <a:r>
              <a:rPr lang="en-US" sz="2400" dirty="0" smtClean="0"/>
              <a:t>Low Volume/High Mix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1295400"/>
            <a:ext cx="2514600" cy="32766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CAD/3D Scanning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Semi-Constrained Path Planning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Visualization</a:t>
            </a:r>
            <a:endParaRPr lang="en-US" sz="2400" dirty="0"/>
          </a:p>
          <a:p>
            <a:pPr marL="231775" lvl="2" indent="-225425">
              <a:buSzPts val="2800"/>
              <a:buFont typeface="Arial" pitchFamily="34" charset="0"/>
              <a:buChar char="•"/>
            </a:pPr>
            <a:endParaRPr lang="en-US" sz="2400" dirty="0" smtClean="0">
              <a:solidFill>
                <a:srgbClr val="1F497D"/>
              </a:solidFill>
            </a:endParaRPr>
          </a:p>
        </p:txBody>
      </p:sp>
      <p:pic>
        <p:nvPicPr>
          <p:cNvPr id="9" name="ROSCon2013 v4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762000" y="1047750"/>
            <a:ext cx="5105400" cy="3829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Purpose 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953000"/>
            <a:ext cx="7696200" cy="8995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Current: Camera to Camera, Camera to Robot calibration</a:t>
            </a:r>
          </a:p>
          <a:p>
            <a:pPr marL="231775" indent="-231775"/>
            <a:r>
              <a:rPr lang="en-US" sz="2400" dirty="0" smtClean="0"/>
              <a:t>Future: Sensor to X, Robot kinematic calibration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1295400"/>
            <a:ext cx="2514600" cy="32766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2D/3D Processing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Non-linear Optimization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Visualization</a:t>
            </a:r>
            <a:endParaRPr lang="en-US" sz="2400" dirty="0"/>
          </a:p>
          <a:p>
            <a:pPr marL="231775" lvl="2" indent="-225425">
              <a:buSzPts val="2800"/>
              <a:buFont typeface="Arial" pitchFamily="34" charset="0"/>
              <a:buChar char="•"/>
            </a:pPr>
            <a:endParaRPr lang="en-US" sz="2400" dirty="0" smtClean="0">
              <a:solidFill>
                <a:srgbClr val="1F497D"/>
              </a:solidFill>
            </a:endParaRPr>
          </a:p>
        </p:txBody>
      </p:sp>
      <p:pic>
        <p:nvPicPr>
          <p:cNvPr id="10" name="Industrial_Extrinsic_Calibration2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762000" y="1047750"/>
            <a:ext cx="5105400" cy="3829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1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Less-Industrial 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232286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81000" y="30480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cook breakfast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0" name="Picture 4" descr="http://i.i.com.com/cnwk.1d/i/tim//2010/05/03/Folding_towel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1219200"/>
            <a:ext cx="2239861" cy="18288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276600" y="3048000"/>
            <a:ext cx="220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fold laundry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2" name="Picture 6" descr="http://1.bp.blogspot.com/-TjTCVOSqv-E/TqIB_ysdXAI/AAAAAAAAAqY/o6WxH8vEa3Y/s1600/PR2+playing+poo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219200"/>
            <a:ext cx="1828800" cy="18288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6172200" y="30480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play pool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4" name="Picture 8" descr="http://i.i.com.com/cnwk.1d/i/tim/2012/05/10/willowgarage_610x40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3657600"/>
            <a:ext cx="1981200" cy="2084388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533400" y="571500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bake cookies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6" name="Picture 10" descr="http://www.popsci.com/files/imagecache/article_image_large/articles/beerbot.jpeg"/>
          <p:cNvPicPr>
            <a:picLocks noChangeAspect="1" noChangeArrowheads="1"/>
          </p:cNvPicPr>
          <p:nvPr/>
        </p:nvPicPr>
        <p:blipFill>
          <a:blip r:embed="rId6" cstate="print"/>
          <a:srcRect l="18925"/>
          <a:stretch>
            <a:fillRect/>
          </a:stretch>
        </p:blipFill>
        <p:spPr bwMode="auto">
          <a:xfrm>
            <a:off x="3276600" y="3657600"/>
            <a:ext cx="2285135" cy="2066926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276600" y="57150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fetch beer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8" name="Picture 12" descr="http://assets.inhabitat.com/wp-content/blogs.dir/1/files/2011/10/GRASP-Labs-POOP-SCOOP-2-537x40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0800" y="3657600"/>
            <a:ext cx="1289003" cy="2105025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248400" y="57912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scoop poop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 Support</a:t>
            </a:r>
          </a:p>
          <a:p>
            <a:pPr lvl="1"/>
            <a:r>
              <a:rPr lang="en-US" dirty="0" smtClean="0"/>
              <a:t>robots: fair, sensors: many, I/O: few</a:t>
            </a:r>
          </a:p>
          <a:p>
            <a:r>
              <a:rPr lang="en-US" dirty="0" smtClean="0"/>
              <a:t>Capabilities</a:t>
            </a:r>
          </a:p>
          <a:p>
            <a:pPr lvl="1"/>
            <a:r>
              <a:rPr lang="en-US" dirty="0" smtClean="0"/>
              <a:t>3D perception and planning</a:t>
            </a:r>
          </a:p>
          <a:p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dynamic parts, environment, planning</a:t>
            </a:r>
          </a:p>
          <a:p>
            <a:pPr lvl="1"/>
            <a:r>
              <a:rPr lang="en-US" dirty="0" smtClean="0"/>
              <a:t>standard control/monitoring interfaces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ROS-I (Users &amp; Developers)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 Support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robots, sensors, interfaces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Capabilities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simulation, planning, perception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Applications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dynamic environments, smart control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07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Community</a:t>
            </a:r>
            <a:endParaRPr lang="en-US" sz="3600" dirty="0" smtClean="0">
              <a:solidFill>
                <a:schemeClr val="tx2"/>
              </a:solidFill>
            </a:endParaRPr>
          </a:p>
          <a:p>
            <a:r>
              <a:rPr lang="en-US" sz="3600" dirty="0" smtClean="0">
                <a:solidFill>
                  <a:schemeClr val="tx2"/>
                </a:solidFill>
              </a:rPr>
              <a:t>Wiki Documentation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Getting Help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Installing ROS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60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how to participate and interact in the community</a:t>
            </a:r>
          </a:p>
          <a:p>
            <a:r>
              <a:rPr lang="en-US" dirty="0" smtClean="0"/>
              <a:t>Understanding of ROS/ROS-I wiki</a:t>
            </a:r>
          </a:p>
          <a:p>
            <a:r>
              <a:rPr lang="en-US" dirty="0" smtClean="0"/>
              <a:t>Know where and how to ask for help</a:t>
            </a:r>
          </a:p>
          <a:p>
            <a:r>
              <a:rPr lang="en-US" dirty="0" smtClean="0"/>
              <a:t>Be able to install ROS-I from binary and source</a:t>
            </a:r>
          </a:p>
          <a:p>
            <a:r>
              <a:rPr lang="en-US" dirty="0" smtClean="0"/>
              <a:t>Entertain you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is a Community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Members: users, developers, researchers, bystanders, star trek fans(not star wars)</a:t>
            </a:r>
          </a:p>
          <a:p>
            <a:r>
              <a:rPr lang="en-US" dirty="0" smtClean="0"/>
              <a:t>Resources: </a:t>
            </a:r>
          </a:p>
          <a:p>
            <a:pPr lvl="1"/>
            <a:r>
              <a:rPr lang="en-US" dirty="0" smtClean="0"/>
              <a:t>Wiki – </a:t>
            </a:r>
            <a:r>
              <a:rPr lang="en-US" dirty="0" smtClean="0">
                <a:hlinkClick r:id="rId2"/>
              </a:rPr>
              <a:t>http://ros.org/wiki/Industrial</a:t>
            </a:r>
            <a:endParaRPr lang="en-US" dirty="0" smtClean="0"/>
          </a:p>
          <a:p>
            <a:pPr lvl="1"/>
            <a:r>
              <a:rPr lang="en-US" dirty="0" smtClean="0"/>
              <a:t>Email– </a:t>
            </a:r>
            <a:r>
              <a:rPr lang="en-US" dirty="0" smtClean="0">
                <a:hlinkClick r:id="rId3"/>
              </a:rPr>
              <a:t>http://groups.google.com/group/swri-ros-pkg-dev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Forums – </a:t>
            </a:r>
            <a:r>
              <a:rPr lang="en-US" dirty="0" smtClean="0">
                <a:hlinkClick r:id="rId4"/>
              </a:rPr>
              <a:t>http://answers.ros.org/questions/ </a:t>
            </a:r>
            <a:endParaRPr lang="en-US" dirty="0" smtClean="0"/>
          </a:p>
          <a:p>
            <a:pPr lvl="1"/>
            <a:r>
              <a:rPr lang="en-US" dirty="0" smtClean="0"/>
              <a:t>Repos – </a:t>
            </a:r>
            <a:r>
              <a:rPr lang="en-US" dirty="0" smtClean="0">
                <a:hlinkClick r:id="rId5"/>
              </a:rPr>
              <a:t>http://github.com/organizations/ros-industrial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is a Community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Resources(cont):</a:t>
            </a:r>
          </a:p>
          <a:p>
            <a:pPr lvl="1"/>
            <a:r>
              <a:rPr lang="en-US" dirty="0" smtClean="0"/>
              <a:t>Twitter - </a:t>
            </a:r>
            <a:r>
              <a:rPr lang="en-US" dirty="0" smtClean="0">
                <a:hlinkClick r:id="rId2"/>
              </a:rPr>
              <a:t>https://twitter.com/ROSIndustrial</a:t>
            </a:r>
            <a:endParaRPr lang="en-US" dirty="0" smtClean="0"/>
          </a:p>
          <a:p>
            <a:pPr lvl="1"/>
            <a:r>
              <a:rPr lang="en-US" dirty="0" smtClean="0"/>
              <a:t>Blog - </a:t>
            </a:r>
            <a:r>
              <a:rPr lang="en-US" dirty="0" smtClean="0">
                <a:hlinkClick r:id="rId3"/>
              </a:rPr>
              <a:t>http://rosindustrial.tumblr.com/</a:t>
            </a:r>
            <a:endParaRPr lang="en-US" dirty="0" smtClean="0"/>
          </a:p>
          <a:p>
            <a:pPr lvl="1"/>
            <a:r>
              <a:rPr lang="en-US" dirty="0" smtClean="0"/>
              <a:t>YouTube channel - </a:t>
            </a:r>
            <a:r>
              <a:rPr lang="en-US" dirty="0" smtClean="0">
                <a:hlinkClick r:id="rId4"/>
              </a:rPr>
              <a:t>http://www.youtube.com/channel/UCXyGVRiCwUMc1gav-G7z2ew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is a Community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 is managed, organized, and monitored by SwRI &amp; RIC</a:t>
            </a:r>
          </a:p>
          <a:p>
            <a:pPr lvl="1"/>
            <a:r>
              <a:rPr lang="en-US" dirty="0" smtClean="0"/>
              <a:t>Monitored: Wiki, Group emails, Forums</a:t>
            </a:r>
          </a:p>
          <a:p>
            <a:pPr lvl="1"/>
            <a:r>
              <a:rPr lang="en-US" dirty="0" smtClean="0"/>
              <a:t>Access Controlled: Repos, Twitter, Blogs, YouTube channel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Wiki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Wiki is a website which allows people to add, modify, or delete the content via a web browser usually using a simplified markup language or a rich-text editor. (</a:t>
            </a:r>
            <a:r>
              <a:rPr lang="en-US" dirty="0" smtClean="0">
                <a:hlinkClick r:id="rId2"/>
              </a:rPr>
              <a:t>http://en.wikipedia.org/wiki/Wiki</a:t>
            </a:r>
            <a:r>
              <a:rPr lang="en-US" dirty="0" smtClean="0"/>
              <a:t>)</a:t>
            </a:r>
          </a:p>
          <a:p>
            <a:r>
              <a:rPr lang="en-US" dirty="0" smtClean="0"/>
              <a:t>It’s a Wiki, </a:t>
            </a:r>
            <a:r>
              <a:rPr lang="en-US" b="1" dirty="0" smtClean="0"/>
              <a:t>YOU can edit it!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63489" name="Picture 1" descr="C:\Users\sedwards\AppData\Local\Microsoft\Windows\Temporary Internet Files\Content.IE5\NVD4C89S\MC900251555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3886200"/>
            <a:ext cx="1604963" cy="1793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Wiki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ROS/ROS-I wiki contains documentation for users(focus) and developers</a:t>
            </a:r>
          </a:p>
          <a:p>
            <a:r>
              <a:rPr lang="en-US" dirty="0" smtClean="0"/>
              <a:t>Documentation organized according to packages &amp; stacks/meta-packages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Wiki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885950"/>
            <a:ext cx="4040188" cy="639762"/>
          </a:xfrm>
        </p:spPr>
        <p:txBody>
          <a:bodyPr/>
          <a:lstStyle/>
          <a:p>
            <a:r>
              <a:rPr lang="en-US" sz="3200" dirty="0" smtClean="0"/>
              <a:t>Users</a:t>
            </a:r>
            <a:endParaRPr lang="en-US" sz="32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57200" y="2525712"/>
            <a:ext cx="4040188" cy="242728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Overview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Tutorials</a:t>
            </a:r>
          </a:p>
          <a:p>
            <a:pPr marL="342900" lvl="1" indent="-342900">
              <a:buNone/>
            </a:pPr>
            <a:endParaRPr lang="en-US" sz="3200" dirty="0" smtClean="0"/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 smtClean="0"/>
          </a:p>
          <a:p>
            <a:endParaRPr lang="en-US" sz="320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4645025" y="1885950"/>
            <a:ext cx="4041775" cy="639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Developers</a:t>
            </a:r>
            <a:endParaRPr lang="en-US" sz="320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2525712"/>
            <a:ext cx="4041775" cy="2351088"/>
          </a:xfrm>
        </p:spPr>
        <p:txBody>
          <a:bodyPr/>
          <a:lstStyle/>
          <a:p>
            <a:r>
              <a:rPr lang="en-US" sz="3200" dirty="0" smtClean="0"/>
              <a:t>Architecture/Design</a:t>
            </a:r>
          </a:p>
          <a:p>
            <a:r>
              <a:rPr lang="en-US" sz="3200" dirty="0" smtClean="0"/>
              <a:t>Code API</a:t>
            </a:r>
          </a:p>
          <a:p>
            <a:r>
              <a:rPr lang="en-US" sz="3200" dirty="0" smtClean="0"/>
              <a:t>Dependencies</a:t>
            </a:r>
          </a:p>
          <a:p>
            <a:r>
              <a:rPr lang="en-US" sz="3200" dirty="0" smtClean="0"/>
              <a:t>Bug Tracker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990599"/>
            <a:ext cx="822960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Typical Content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 Walkthroughs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ROS-I Wiki(follow): </a:t>
            </a:r>
            <a:r>
              <a:rPr lang="en-US" dirty="0" smtClean="0">
                <a:hlinkClick r:id="rId2"/>
              </a:rPr>
              <a:t>http://ros.org/wiki/Industrial</a:t>
            </a:r>
            <a:endParaRPr lang="en-US" dirty="0" smtClean="0"/>
          </a:p>
          <a:p>
            <a:r>
              <a:rPr lang="en-US" dirty="0" smtClean="0"/>
              <a:t>ROS-I Package Wiki (</a:t>
            </a:r>
            <a:r>
              <a:rPr lang="en-US" dirty="0" err="1" smtClean="0"/>
              <a:t>simple_message</a:t>
            </a:r>
            <a:r>
              <a:rPr lang="en-US" dirty="0" smtClean="0"/>
              <a:t>)(follow): </a:t>
            </a:r>
            <a:r>
              <a:rPr lang="en-US" dirty="0" smtClean="0">
                <a:hlinkClick r:id="rId3"/>
              </a:rPr>
              <a:t>http://ros.org/wiki/simple_message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ROS Answers(follow): </a:t>
            </a:r>
            <a:r>
              <a:rPr lang="en-US" dirty="0" smtClean="0">
                <a:hlinkClick r:id="rId2"/>
              </a:rPr>
              <a:t>http://answers.ros.org/questions/ </a:t>
            </a:r>
            <a:endParaRPr lang="en-US" dirty="0" smtClean="0"/>
          </a:p>
          <a:p>
            <a:r>
              <a:rPr lang="en-US" dirty="0" smtClean="0"/>
              <a:t>Developers List: </a:t>
            </a:r>
            <a:r>
              <a:rPr lang="en-US" dirty="0" smtClean="0">
                <a:hlinkClick r:id="rId3"/>
              </a:rPr>
              <a:t>http://groups.google.com/group/swri-ros-pkg-dev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Join here: </a:t>
            </a:r>
            <a:r>
              <a:rPr lang="en-US" dirty="0" smtClean="0">
                <a:hlinkClick r:id="rId4"/>
              </a:rPr>
              <a:t>https://groups.google.com/group/swri-ros-pkg-dev/boxsubscribe</a:t>
            </a:r>
            <a:r>
              <a:rPr lang="en-US" dirty="0" smtClean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Support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Submitting Bugs (not for any code I have written)</a:t>
            </a:r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 Code: </a:t>
            </a:r>
            <a:r>
              <a:rPr lang="en-US" dirty="0" smtClean="0">
                <a:hlinkClick r:id="rId2"/>
              </a:rPr>
              <a:t>http://github.com/organizations/ros-industrial/dashboard/issues</a:t>
            </a:r>
            <a:endParaRPr lang="en-US" dirty="0" smtClean="0"/>
          </a:p>
          <a:p>
            <a:pPr lvl="1"/>
            <a:r>
              <a:rPr lang="en-US" dirty="0" smtClean="0"/>
              <a:t>Good bug submission: </a:t>
            </a:r>
          </a:p>
          <a:p>
            <a:pPr lvl="2"/>
            <a:r>
              <a:rPr lang="en-US" dirty="0" smtClean="0"/>
              <a:t>Setup, Steps to reproduce, Expected Results</a:t>
            </a:r>
          </a:p>
          <a:p>
            <a:pPr lvl="1"/>
            <a:r>
              <a:rPr lang="en-US" dirty="0" smtClean="0"/>
              <a:t>Best bug submission ever:</a:t>
            </a:r>
          </a:p>
          <a:p>
            <a:pPr lvl="2"/>
            <a:r>
              <a:rPr lang="en-US" dirty="0" smtClean="0"/>
              <a:t>Good submission + Test 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58369" name="Picture 1" descr="C:\Users\sedwards\AppData\Local\Microsoft\Windows\Temporary Internet Files\Content.IE5\B6DPK8QH\MC90044171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4267200"/>
            <a:ext cx="1673225" cy="1673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Us(Consortium Members Only)</a:t>
            </a:r>
          </a:p>
          <a:p>
            <a:pPr lvl="1"/>
            <a:r>
              <a:rPr lang="en-US" dirty="0" smtClean="0"/>
              <a:t>Paul Hvass W: 210-522-5823, Home: ….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 smtClean="0"/>
          </a:p>
          <a:p>
            <a:r>
              <a:rPr lang="en-US" dirty="0" smtClean="0"/>
              <a:t>Collaboration</a:t>
            </a:r>
          </a:p>
          <a:p>
            <a:pPr lvl="1"/>
            <a:r>
              <a:rPr lang="en-US" dirty="0" smtClean="0"/>
              <a:t>Generally open source</a:t>
            </a:r>
          </a:p>
          <a:p>
            <a:r>
              <a:rPr lang="en-US" dirty="0" smtClean="0"/>
              <a:t>Consulting</a:t>
            </a:r>
          </a:p>
          <a:p>
            <a:pPr lvl="1"/>
            <a:r>
              <a:rPr lang="en-US" dirty="0" smtClean="0"/>
              <a:t>Whatever you want</a:t>
            </a:r>
          </a:p>
          <a:p>
            <a:pPr lvl="1"/>
            <a:r>
              <a:rPr lang="en-US" dirty="0" smtClean="0"/>
              <a:t>Various IP terms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57345" name="Picture 1" descr="C:\Users\sedwards\AppData\Local\Microsoft\Windows\Temporary Internet Files\Content.IE5\09M8TQE4\MC900439347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3352800"/>
            <a:ext cx="2347913" cy="23479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ROS-I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Binary (using apt-get)</a:t>
            </a:r>
            <a:endParaRPr lang="en-US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Recommended for users</a:t>
            </a:r>
          </a:p>
          <a:p>
            <a:r>
              <a:rPr lang="en-US" sz="3200" dirty="0" smtClean="0"/>
              <a:t>Stable</a:t>
            </a:r>
          </a:p>
          <a:p>
            <a:r>
              <a:rPr lang="en-US" sz="3200" dirty="0" smtClean="0"/>
              <a:t>Easy</a:t>
            </a:r>
          </a:p>
          <a:p>
            <a:pPr lvl="1"/>
            <a:endParaRPr lang="en-US" sz="32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Source (repos)</a:t>
            </a:r>
            <a:endParaRPr lang="en-US" sz="320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Required for developers</a:t>
            </a:r>
          </a:p>
          <a:p>
            <a:r>
              <a:rPr lang="en-US" sz="3200" dirty="0" err="1" smtClean="0"/>
              <a:t>Github</a:t>
            </a:r>
            <a:endParaRPr lang="en-US" sz="3200" dirty="0" smtClean="0"/>
          </a:p>
          <a:p>
            <a:r>
              <a:rPr lang="en-US" sz="3200" dirty="0" smtClean="0"/>
              <a:t>Harder</a:t>
            </a:r>
          </a:p>
          <a:p>
            <a:r>
              <a:rPr lang="en-US" sz="3200" dirty="0" smtClean="0"/>
              <a:t>Unstable*</a:t>
            </a:r>
          </a:p>
          <a:p>
            <a:r>
              <a:rPr lang="en-US" sz="3200" dirty="0" smtClean="0"/>
              <a:t>Latest capability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Install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Command line: </a:t>
            </a:r>
            <a:r>
              <a:rPr lang="en-US" dirty="0" err="1" smtClean="0"/>
              <a:t>sudo</a:t>
            </a:r>
            <a:r>
              <a:rPr lang="en-US" dirty="0" smtClean="0"/>
              <a:t> apt-get install &lt;package&gt;</a:t>
            </a:r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-&lt;version&gt;-industrial-core</a:t>
            </a:r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-&lt;version&gt;-industrial-desktop</a:t>
            </a:r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</a:t>
            </a:r>
            <a:r>
              <a:rPr lang="en-US" dirty="0" err="1" smtClean="0"/>
              <a:t>abb</a:t>
            </a:r>
            <a:endParaRPr lang="en-US" dirty="0" smtClean="0"/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</a:t>
            </a:r>
            <a:r>
              <a:rPr lang="en-US" dirty="0" err="1" smtClean="0"/>
              <a:t>motoman</a:t>
            </a:r>
            <a:endParaRPr lang="en-US" dirty="0" smtClean="0"/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</a:t>
            </a:r>
            <a:r>
              <a:rPr lang="en-US" dirty="0" err="1" smtClean="0"/>
              <a:t>fanuc</a:t>
            </a:r>
            <a:endParaRPr lang="en-US" dirty="0" smtClean="0"/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-&lt;version&gt;-adept</a:t>
            </a:r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-&lt;version&gt;-universal-robotics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Install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Wiki instructions(follow): </a:t>
            </a:r>
            <a:r>
              <a:rPr lang="en-US" dirty="0" smtClean="0">
                <a:hlinkClick r:id="rId2"/>
              </a:rPr>
              <a:t>http://ros.org/wiki/Industrial/Install</a:t>
            </a:r>
            <a:endParaRPr lang="en-US" dirty="0" smtClean="0"/>
          </a:p>
          <a:p>
            <a:pPr lvl="1"/>
            <a:r>
              <a:rPr lang="en-US" dirty="0" smtClean="0"/>
              <a:t>Repository structure</a:t>
            </a:r>
          </a:p>
          <a:p>
            <a:pPr lvl="1"/>
            <a:r>
              <a:rPr lang="en-US" dirty="0" smtClean="0"/>
              <a:t>Experimental stacks/meta-packages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Install (</a:t>
            </a:r>
            <a:r>
              <a:rPr lang="en-US" dirty="0" err="1" smtClean="0"/>
              <a:t>Git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 latest Groovy Industrial Core(example)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Go to the wiki page for the industrial core stack/</a:t>
            </a:r>
            <a:r>
              <a:rPr lang="en-US" dirty="0" err="1" smtClean="0"/>
              <a:t>metapackage</a:t>
            </a:r>
            <a:r>
              <a:rPr lang="en-US" dirty="0" smtClean="0"/>
              <a:t>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Verify the required dependencies are installed on your system (exercise)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Download the hydro version of the package to the current directory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Build the stack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4.1(follow) - </a:t>
            </a:r>
            <a:r>
              <a:rPr lang="en-US" dirty="0" smtClean="0">
                <a:hlinkClick r:id="rId2"/>
              </a:rPr>
              <a:t>https://aeswiki.datasys.swri.edu/rositraining/Exercises/4.1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- Simple Message Layer (Core Developers)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Overall Architecture</a:t>
            </a:r>
            <a:endParaRPr lang="en-US" sz="3600" dirty="0" smtClean="0">
              <a:solidFill>
                <a:schemeClr val="tx2"/>
              </a:solidFill>
            </a:endParaRPr>
          </a:p>
          <a:p>
            <a:r>
              <a:rPr lang="en-US" sz="3600" dirty="0" smtClean="0">
                <a:solidFill>
                  <a:schemeClr val="tx2"/>
                </a:solidFill>
              </a:rPr>
              <a:t>Simple Message Package Overview</a:t>
            </a:r>
            <a:endParaRPr lang="en-US" dirty="0" smtClean="0"/>
          </a:p>
          <a:p>
            <a:r>
              <a:rPr lang="en-US" sz="3600" dirty="0" smtClean="0">
                <a:solidFill>
                  <a:schemeClr val="tx2"/>
                </a:solidFill>
              </a:rPr>
              <a:t>Messages and Connections</a:t>
            </a:r>
          </a:p>
          <a:p>
            <a:r>
              <a:rPr lang="en-US" sz="3600" dirty="0" smtClean="0"/>
              <a:t>Managers and Handlers</a:t>
            </a:r>
          </a:p>
          <a:p>
            <a:r>
              <a:rPr lang="en-US" sz="3600" dirty="0" smtClean="0"/>
              <a:t>Library Linking</a:t>
            </a:r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60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top-level ROS-I architecture</a:t>
            </a:r>
          </a:p>
          <a:p>
            <a:r>
              <a:rPr lang="en-US" dirty="0" smtClean="0"/>
              <a:t>Be able to develop ROS-I simple message client/server applications</a:t>
            </a:r>
          </a:p>
          <a:p>
            <a:r>
              <a:rPr lang="en-US" dirty="0" smtClean="0"/>
              <a:t>Understand how the simple message library can be used to bridge ROS messages to simple devices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667000" y="914400"/>
            <a:ext cx="2305050" cy="2794575"/>
            <a:chOff x="2971800" y="990600"/>
            <a:chExt cx="2305050" cy="2794575"/>
          </a:xfrm>
        </p:grpSpPr>
        <p:pic>
          <p:nvPicPr>
            <p:cNvPr id="20482" name="Picture 2" descr="http://www.robots.com/images/1357230836_1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71800" y="990600"/>
              <a:ext cx="2305050" cy="2305050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3429000" y="3200400"/>
              <a:ext cx="16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Fanuc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Robots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0" y="1219200"/>
            <a:ext cx="1752600" cy="2590800"/>
            <a:chOff x="533400" y="1143000"/>
            <a:chExt cx="1752600" cy="2590800"/>
          </a:xfrm>
        </p:grpSpPr>
        <p:pic>
          <p:nvPicPr>
            <p:cNvPr id="9" name="Picture 2" descr="http://www02.abb.com/global/seitp/seitp202.nsf/0/2a18f33602938b8fc12570f1005d09b9/$file/IRB_2400+190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3400" y="1143000"/>
              <a:ext cx="1480705" cy="20574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685800" y="3149025"/>
              <a:ext cx="16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ABB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581400" y="3429000"/>
            <a:ext cx="1752600" cy="2870775"/>
            <a:chOff x="4800600" y="3200400"/>
            <a:chExt cx="1752600" cy="2870775"/>
          </a:xfrm>
        </p:grpSpPr>
        <p:pic>
          <p:nvPicPr>
            <p:cNvPr id="20484" name="Picture 4" descr="http://img.directindustry.com/images_di/photo-g/6-axis-articulated-assembly-robot-6076-3109009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800600" y="3200400"/>
              <a:ext cx="1743075" cy="2632160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4953000" y="5486400"/>
              <a:ext cx="16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Adept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71600" y="2133600"/>
            <a:ext cx="2209800" cy="3404175"/>
            <a:chOff x="1905000" y="2819400"/>
            <a:chExt cx="2209800" cy="3404175"/>
          </a:xfrm>
        </p:grpSpPr>
        <p:pic>
          <p:nvPicPr>
            <p:cNvPr id="20486" name="Picture 6" descr="http://www.automationindo.com/products/images/SIA10D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905000" y="2819400"/>
              <a:ext cx="1981200" cy="2857500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2133600" y="5638800"/>
              <a:ext cx="1981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Motoman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800600" y="914400"/>
            <a:ext cx="1981200" cy="2982218"/>
            <a:chOff x="5105400" y="1143000"/>
            <a:chExt cx="1981200" cy="2982218"/>
          </a:xfrm>
        </p:grpSpPr>
        <p:pic>
          <p:nvPicPr>
            <p:cNvPr id="20488" name="Picture 8" descr="http://www.globalrobots.com/products/DF072994B6D049DD92BD311E37036C6F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105400" y="1143000"/>
              <a:ext cx="1905000" cy="19050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>
              <a:off x="5257800" y="3048000"/>
              <a:ext cx="18288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Universal Robots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765925" y="2133600"/>
            <a:ext cx="2378075" cy="3391019"/>
            <a:chOff x="6765925" y="2133600"/>
            <a:chExt cx="2378075" cy="3391019"/>
          </a:xfrm>
        </p:grpSpPr>
        <p:pic>
          <p:nvPicPr>
            <p:cNvPr id="116742" name="Picture 6" descr="http://www.warytech.fr/assets/images/robot%20COMAU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765925" y="2133600"/>
              <a:ext cx="2378075" cy="2667000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>
              <a:off x="6781800" y="4724400"/>
              <a:ext cx="16002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/>
                  </a:solidFill>
                </a:rPr>
                <a:t>Comau</a:t>
              </a:r>
              <a:r>
                <a:rPr lang="en-US" sz="3200" dirty="0" smtClean="0">
                  <a:solidFill>
                    <a:schemeClr val="tx2"/>
                  </a:solidFill>
                </a:rPr>
                <a:t>*</a:t>
              </a:r>
            </a:p>
            <a:p>
              <a:pPr algn="ctr"/>
              <a:r>
                <a:rPr lang="en-US" sz="1400" dirty="0" smtClean="0">
                  <a:solidFill>
                    <a:schemeClr val="tx2"/>
                  </a:solidFill>
                </a:rPr>
                <a:t>*Coming soon</a:t>
              </a:r>
              <a:endParaRPr lang="en-US" sz="1400" dirty="0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Level Architecture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322" y="900113"/>
            <a:ext cx="7618230" cy="54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Message Detail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66800"/>
            <a:ext cx="6857719" cy="4806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3"/>
          <p:cNvGrpSpPr/>
          <p:nvPr/>
        </p:nvGrpSpPr>
        <p:grpSpPr>
          <a:xfrm>
            <a:off x="6934200" y="3200400"/>
            <a:ext cx="2057400" cy="2133600"/>
            <a:chOff x="6934200" y="3200400"/>
            <a:chExt cx="2057400" cy="2133600"/>
          </a:xfrm>
        </p:grpSpPr>
        <p:sp>
          <p:nvSpPr>
            <p:cNvPr id="12" name="Right Brace 11"/>
            <p:cNvSpPr/>
            <p:nvPr/>
          </p:nvSpPr>
          <p:spPr>
            <a:xfrm>
              <a:off x="6934200" y="3200400"/>
              <a:ext cx="381000" cy="2133600"/>
            </a:xfrm>
            <a:prstGeom prst="rightBrace">
              <a:avLst>
                <a:gd name="adj1" fmla="val 11880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91400" y="3657600"/>
              <a:ext cx="1600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Bridge layer between ROS and Robot Controllers</a:t>
              </a:r>
              <a:endParaRPr lang="en-US" b="1" dirty="0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Message Package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Package Overview(follow): </a:t>
            </a:r>
            <a:r>
              <a:rPr lang="en-US" dirty="0" smtClean="0">
                <a:hlinkClick r:id="rId3"/>
              </a:rPr>
              <a:t>http://ros.org/wiki/simple_message</a:t>
            </a:r>
            <a:endParaRPr lang="en-US" dirty="0" smtClean="0"/>
          </a:p>
          <a:p>
            <a:r>
              <a:rPr lang="en-US" dirty="0" smtClean="0"/>
              <a:t>New Typed Messages (Post Groovy)</a:t>
            </a:r>
          </a:p>
          <a:p>
            <a:pPr lvl="1"/>
            <a:r>
              <a:rPr lang="en-US" dirty="0" smtClean="0"/>
              <a:t>Joint Trajectory Pt Full (mimics ROS </a:t>
            </a:r>
            <a:r>
              <a:rPr lang="en-US" dirty="0" err="1" smtClean="0"/>
              <a:t>JointTrajectoryPoint</a:t>
            </a:r>
            <a:r>
              <a:rPr lang="en-US" dirty="0" smtClean="0"/>
              <a:t>) </a:t>
            </a:r>
            <a:r>
              <a:rPr lang="en-US" dirty="0" smtClean="0">
                <a:hlinkClick r:id="rId4"/>
              </a:rPr>
              <a:t>http://ros.org/doc/api/trajectory_msgs/html/msg/JointTrajectoryPoint.html</a:t>
            </a:r>
            <a:endParaRPr lang="en-US" dirty="0" smtClean="0"/>
          </a:p>
          <a:p>
            <a:pPr lvl="1"/>
            <a:r>
              <a:rPr lang="en-US" dirty="0" smtClean="0"/>
              <a:t>Robot Status (mimics ROS-I Robot Status) </a:t>
            </a:r>
            <a:r>
              <a:rPr lang="en-US" dirty="0" smtClean="0">
                <a:hlinkClick r:id="rId5"/>
              </a:rPr>
              <a:t>http://ros.org/doc/groovy/api/industrial_msgs/html/msg/RobotStatus.html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Talker/Listener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2 nodes, talker and listener</a:t>
            </a:r>
          </a:p>
          <a:p>
            <a:r>
              <a:rPr lang="en-US" dirty="0" smtClean="0"/>
              <a:t>Send simple messages between nodes (NOT ROS messages)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9" name="Oval 8"/>
          <p:cNvSpPr/>
          <p:nvPr/>
        </p:nvSpPr>
        <p:spPr>
          <a:xfrm>
            <a:off x="1981200" y="4038600"/>
            <a:ext cx="17526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Talker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6172200" y="4114800"/>
            <a:ext cx="17526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Listener</a:t>
            </a:r>
            <a:endParaRPr lang="en-US" sz="2400" dirty="0"/>
          </a:p>
        </p:txBody>
      </p:sp>
      <p:cxnSp>
        <p:nvCxnSpPr>
          <p:cNvPr id="12" name="Curved Connector 11"/>
          <p:cNvCxnSpPr>
            <a:stCxn id="9" idx="7"/>
            <a:endCxn id="10" idx="1"/>
          </p:cNvCxnSpPr>
          <p:nvPr/>
        </p:nvCxnSpPr>
        <p:spPr>
          <a:xfrm rot="16200000" flipH="1">
            <a:off x="4914900" y="2734748"/>
            <a:ext cx="76200" cy="2951726"/>
          </a:xfrm>
          <a:prstGeom prst="curvedConnector3">
            <a:avLst>
              <a:gd name="adj1" fmla="val -47573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10" idx="3"/>
            <a:endCxn id="9" idx="5"/>
          </p:cNvCxnSpPr>
          <p:nvPr/>
        </p:nvCxnSpPr>
        <p:spPr>
          <a:xfrm rot="5400000" flipH="1">
            <a:off x="4914900" y="3381326"/>
            <a:ext cx="76200" cy="2951726"/>
          </a:xfrm>
          <a:prstGeom prst="curvedConnector3">
            <a:avLst>
              <a:gd name="adj1" fmla="val -47573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33800" y="31242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Joint Simple</a:t>
            </a:r>
          </a:p>
          <a:p>
            <a:r>
              <a:rPr lang="en-US" dirty="0" smtClean="0"/>
              <a:t>Message (request)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10000" y="53340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Joint Simple</a:t>
            </a:r>
          </a:p>
          <a:p>
            <a:r>
              <a:rPr lang="en-US" dirty="0" smtClean="0"/>
              <a:t>Message (response)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Eclipse Project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eclipse project files</a:t>
            </a:r>
          </a:p>
          <a:p>
            <a:r>
              <a:rPr lang="en-US" dirty="0" smtClean="0"/>
              <a:t>Import project into eclipse</a:t>
            </a:r>
          </a:p>
          <a:p>
            <a:r>
              <a:rPr lang="en-US" dirty="0" smtClean="0"/>
              <a:t>Enjoy modern IDE features like code completion, syntax checking, etc…</a:t>
            </a:r>
          </a:p>
          <a:p>
            <a:r>
              <a:rPr lang="en-US" b="1" dirty="0" smtClean="0"/>
              <a:t>Do not check project files into repos (they aren’t portable)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Talker Node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smtClean="0"/>
              <a:t>// Initialize ROS node "</a:t>
            </a:r>
            <a:r>
              <a:rPr lang="en-US" dirty="0" err="1" smtClean="0"/>
              <a:t>sm_talker</a:t>
            </a:r>
            <a:r>
              <a:rPr lang="en-US" dirty="0" smtClean="0"/>
              <a:t>"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ros</a:t>
            </a:r>
            <a:r>
              <a:rPr lang="en-US" dirty="0" smtClean="0"/>
              <a:t>::init(</a:t>
            </a:r>
            <a:r>
              <a:rPr lang="en-US" dirty="0" err="1" smtClean="0"/>
              <a:t>argc</a:t>
            </a:r>
            <a:r>
              <a:rPr lang="en-US" dirty="0" smtClean="0"/>
              <a:t>, </a:t>
            </a:r>
            <a:r>
              <a:rPr lang="en-US" dirty="0" err="1" smtClean="0"/>
              <a:t>argv</a:t>
            </a:r>
            <a:r>
              <a:rPr lang="en-US" dirty="0" smtClean="0"/>
              <a:t>, "</a:t>
            </a:r>
            <a:r>
              <a:rPr lang="en-US" dirty="0" err="1" smtClean="0"/>
              <a:t>sm_talker</a:t>
            </a:r>
            <a:r>
              <a:rPr lang="en-US" dirty="0" smtClean="0"/>
              <a:t>");</a:t>
            </a:r>
          </a:p>
          <a:p>
            <a:pPr>
              <a:buNone/>
            </a:pPr>
            <a:r>
              <a:rPr lang="en-US" dirty="0" smtClean="0"/>
              <a:t>  // Required to start timers for non-node ROS use.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ros</a:t>
            </a:r>
            <a:r>
              <a:rPr lang="en-US" dirty="0" smtClean="0"/>
              <a:t>::Time::init();</a:t>
            </a:r>
          </a:p>
          <a:p>
            <a:pPr>
              <a:buNone/>
            </a:pPr>
            <a:r>
              <a:rPr lang="en-US" dirty="0" smtClean="0"/>
              <a:t>  // Little message to know she's started</a:t>
            </a:r>
          </a:p>
          <a:p>
            <a:pPr>
              <a:buNone/>
            </a:pPr>
            <a:r>
              <a:rPr lang="en-US" dirty="0" smtClean="0"/>
              <a:t>  ROS_INFO_STREAM("STARTING SM_TALKER");</a:t>
            </a:r>
          </a:p>
          <a:p>
            <a:pPr>
              <a:buNone/>
            </a:pPr>
            <a:r>
              <a:rPr lang="en-US" dirty="0" smtClean="0"/>
              <a:t>  // Create a TCP client connection to TCP_PORT on LOCAL_HOST (see </a:t>
            </a:r>
            <a:r>
              <a:rPr lang="en-US" dirty="0" err="1" smtClean="0"/>
              <a:t>common.h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TcpClient</a:t>
            </a:r>
            <a:r>
              <a:rPr lang="en-US" dirty="0" smtClean="0"/>
              <a:t> client;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client.init</a:t>
            </a:r>
            <a:r>
              <a:rPr lang="en-US" dirty="0" smtClean="0"/>
              <a:t>(LOCAL_HOST, TCP_PORT);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while(!</a:t>
            </a:r>
            <a:r>
              <a:rPr lang="en-US" dirty="0" err="1" smtClean="0"/>
              <a:t>client.isConnected</a:t>
            </a:r>
            <a:r>
              <a:rPr lang="en-US" dirty="0" smtClean="0"/>
              <a:t>())</a:t>
            </a:r>
          </a:p>
          <a:p>
            <a:pPr>
              <a:buNone/>
            </a:pPr>
            <a:r>
              <a:rPr lang="en-US" dirty="0" smtClean="0"/>
              <a:t>  {</a:t>
            </a:r>
          </a:p>
          <a:p>
            <a:pPr>
              <a:buNone/>
            </a:pPr>
            <a:r>
              <a:rPr lang="en-US" dirty="0" smtClean="0"/>
              <a:t>    ROS_INFO_STREAM("Trying to connect to server");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client.makeConnect</a:t>
            </a:r>
            <a:r>
              <a:rPr lang="en-US" dirty="0" smtClean="0"/>
              <a:t>();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ros</a:t>
            </a:r>
            <a:r>
              <a:rPr lang="en-US" dirty="0" smtClean="0"/>
              <a:t>::Duration(0.5).sleep();</a:t>
            </a:r>
          </a:p>
          <a:p>
            <a:pPr>
              <a:buNone/>
            </a:pPr>
            <a:r>
              <a:rPr lang="en-US" dirty="0" smtClean="0"/>
              <a:t>  }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seq</a:t>
            </a:r>
            <a:r>
              <a:rPr lang="en-US" dirty="0" smtClean="0"/>
              <a:t> = 0;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&lt;continued&gt;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513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smtClean="0"/>
              <a:t>  while(</a:t>
            </a:r>
            <a:r>
              <a:rPr lang="en-US" dirty="0" err="1" smtClean="0"/>
              <a:t>client.isConnected</a:t>
            </a:r>
            <a:r>
              <a:rPr lang="en-US" dirty="0" smtClean="0"/>
              <a:t>())</a:t>
            </a:r>
          </a:p>
          <a:p>
            <a:pPr>
              <a:buNone/>
            </a:pPr>
            <a:r>
              <a:rPr lang="en-US" dirty="0" smtClean="0"/>
              <a:t>  {</a:t>
            </a:r>
          </a:p>
          <a:p>
            <a:pPr>
              <a:buNone/>
            </a:pPr>
            <a:r>
              <a:rPr lang="en-US" dirty="0" smtClean="0"/>
              <a:t>    // Create a message of type </a:t>
            </a:r>
            <a:r>
              <a:rPr lang="en-US" dirty="0" err="1" smtClean="0"/>
              <a:t>JointMessage</a:t>
            </a:r>
            <a:r>
              <a:rPr lang="en-US" dirty="0" smtClean="0"/>
              <a:t> and corresponding simple message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JointMessage</a:t>
            </a:r>
            <a:r>
              <a:rPr lang="en-US" dirty="0" smtClean="0"/>
              <a:t> </a:t>
            </a:r>
            <a:r>
              <a:rPr lang="en-US" dirty="0" err="1" smtClean="0"/>
              <a:t>jmReq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SimpleMessage</a:t>
            </a:r>
            <a:r>
              <a:rPr lang="en-US" dirty="0" smtClean="0"/>
              <a:t> </a:t>
            </a:r>
            <a:r>
              <a:rPr lang="en-US" dirty="0" err="1" smtClean="0"/>
              <a:t>req</a:t>
            </a:r>
            <a:r>
              <a:rPr lang="en-US" dirty="0" smtClean="0"/>
              <a:t>, reply;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seq</a:t>
            </a:r>
            <a:r>
              <a:rPr lang="en-US" dirty="0" smtClean="0"/>
              <a:t>++;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jmReq.setSequence</a:t>
            </a:r>
            <a:r>
              <a:rPr lang="en-US" dirty="0" smtClean="0"/>
              <a:t>(</a:t>
            </a:r>
            <a:r>
              <a:rPr lang="en-US" dirty="0" err="1" smtClean="0"/>
              <a:t>seq</a:t>
            </a:r>
            <a:r>
              <a:rPr lang="en-US" dirty="0" smtClean="0"/>
              <a:t>);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jmReq.toRequest</a:t>
            </a:r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ROS_INFO_STREAM("Sending sequence number: " &lt;&lt; </a:t>
            </a:r>
            <a:r>
              <a:rPr lang="en-US" dirty="0" err="1" smtClean="0"/>
              <a:t>seq</a:t>
            </a:r>
            <a:r>
              <a:rPr lang="en-US" dirty="0" smtClean="0"/>
              <a:t>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client.sendAndReceiveMsg</a:t>
            </a:r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reply);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ROS_INFO_STREAM("Received reply code: " &lt;&lt; </a:t>
            </a:r>
            <a:r>
              <a:rPr lang="en-US" dirty="0" err="1" smtClean="0"/>
              <a:t>reply.getReplyCode</a:t>
            </a:r>
            <a:r>
              <a:rPr lang="en-US" dirty="0" smtClean="0"/>
              <a:t>());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ros</a:t>
            </a:r>
            <a:r>
              <a:rPr lang="en-US" dirty="0" smtClean="0"/>
              <a:t>::Duration(1.0).sleep();</a:t>
            </a:r>
          </a:p>
          <a:p>
            <a:pPr>
              <a:buNone/>
            </a:pPr>
            <a:r>
              <a:rPr lang="en-US" dirty="0" smtClean="0"/>
              <a:t>  }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cxnSp>
        <p:nvCxnSpPr>
          <p:cNvPr id="11" name="Elbow Connector 10"/>
          <p:cNvCxnSpPr/>
          <p:nvPr/>
        </p:nvCxnSpPr>
        <p:spPr>
          <a:xfrm rot="5400000" flipH="1" flipV="1">
            <a:off x="800100" y="1866900"/>
            <a:ext cx="4724400" cy="3124200"/>
          </a:xfrm>
          <a:prstGeom prst="bentConnector3">
            <a:avLst>
              <a:gd name="adj1" fmla="val 52"/>
            </a:avLst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Listener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4038600" cy="54864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Initialize ROS node "</a:t>
            </a:r>
            <a:r>
              <a:rPr lang="en-US" dirty="0" err="1" smtClean="0"/>
              <a:t>sm_talker</a:t>
            </a:r>
            <a:r>
              <a:rPr lang="en-US" dirty="0" smtClean="0"/>
              <a:t>"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ros</a:t>
            </a:r>
            <a:r>
              <a:rPr lang="en-US" dirty="0" smtClean="0"/>
              <a:t>::init(</a:t>
            </a:r>
            <a:r>
              <a:rPr lang="en-US" dirty="0" err="1" smtClean="0"/>
              <a:t>argc</a:t>
            </a:r>
            <a:r>
              <a:rPr lang="en-US" dirty="0" smtClean="0"/>
              <a:t>, </a:t>
            </a:r>
            <a:r>
              <a:rPr lang="en-US" dirty="0" err="1" smtClean="0"/>
              <a:t>argv</a:t>
            </a:r>
            <a:r>
              <a:rPr lang="en-US" dirty="0" smtClean="0"/>
              <a:t>, "</a:t>
            </a:r>
            <a:r>
              <a:rPr lang="en-US" dirty="0" err="1" smtClean="0"/>
              <a:t>sm_listener</a:t>
            </a:r>
            <a:r>
              <a:rPr lang="en-US" dirty="0" smtClean="0"/>
              <a:t>");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Required to start timers for non-node ROS use.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ros</a:t>
            </a:r>
            <a:r>
              <a:rPr lang="en-US" dirty="0" smtClean="0"/>
              <a:t>::Time::init();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Little message to know she's started</a:t>
            </a:r>
            <a:br>
              <a:rPr lang="en-US" dirty="0" smtClean="0"/>
            </a:br>
            <a:r>
              <a:rPr lang="en-US" dirty="0" smtClean="0"/>
              <a:t>  ROS_INFO_STREAM("STARTING SM_LISTENER");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Create a TCP server connection on TCP_PORT (see </a:t>
            </a:r>
            <a:r>
              <a:rPr lang="en-US" dirty="0" err="1" smtClean="0"/>
              <a:t>common.h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TcpServer</a:t>
            </a:r>
            <a:r>
              <a:rPr lang="en-US" dirty="0" smtClean="0"/>
              <a:t> server;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server.init</a:t>
            </a:r>
            <a:r>
              <a:rPr lang="en-US" dirty="0" smtClean="0"/>
              <a:t>(TCP_PORT);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while(!</a:t>
            </a:r>
            <a:r>
              <a:rPr lang="en-US" dirty="0" err="1" smtClean="0"/>
              <a:t>server.isConnected</a:t>
            </a:r>
            <a:r>
              <a:rPr lang="en-US" dirty="0" smtClean="0"/>
              <a:t>())</a:t>
            </a:r>
            <a:br>
              <a:rPr lang="en-US" dirty="0" smtClean="0"/>
            </a:br>
            <a:r>
              <a:rPr lang="en-US" dirty="0" smtClean="0"/>
              <a:t>  {</a:t>
            </a:r>
            <a:br>
              <a:rPr lang="en-US" dirty="0" smtClean="0"/>
            </a:br>
            <a:r>
              <a:rPr lang="en-US" dirty="0" smtClean="0"/>
              <a:t>    ROS_INFO_STREAM("Trying to connect to client");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server.makeConnect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ros</a:t>
            </a:r>
            <a:r>
              <a:rPr lang="en-US" dirty="0" smtClean="0"/>
              <a:t>::Duration(0.5).sleep();</a:t>
            </a:r>
            <a:br>
              <a:rPr lang="en-US" dirty="0" smtClean="0"/>
            </a:br>
            <a:r>
              <a:rPr lang="en-US" dirty="0" smtClean="0"/>
              <a:t>  }</a:t>
            </a:r>
            <a:br>
              <a:rPr lang="en-US" dirty="0" smtClean="0"/>
            </a:br>
            <a:r>
              <a:rPr lang="en-US" dirty="0" smtClean="0"/>
              <a:t> while(</a:t>
            </a:r>
            <a:r>
              <a:rPr lang="en-US" dirty="0" err="1" smtClean="0"/>
              <a:t>server.isConnected</a:t>
            </a:r>
            <a:r>
              <a:rPr lang="en-US" dirty="0" smtClean="0"/>
              <a:t>())</a:t>
            </a:r>
            <a:br>
              <a:rPr lang="en-US" dirty="0" smtClean="0"/>
            </a:br>
            <a:r>
              <a:rPr lang="en-US" dirty="0" smtClean="0"/>
              <a:t>  {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// Create a message of type </a:t>
            </a:r>
            <a:r>
              <a:rPr lang="en-US" dirty="0" err="1" smtClean="0"/>
              <a:t>JointMessage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JointMessage</a:t>
            </a:r>
            <a:r>
              <a:rPr lang="en-US" dirty="0" smtClean="0"/>
              <a:t> </a:t>
            </a:r>
            <a:r>
              <a:rPr lang="en-US" dirty="0" err="1" smtClean="0"/>
              <a:t>jmReq</a:t>
            </a:r>
            <a:r>
              <a:rPr lang="en-US" dirty="0" smtClean="0"/>
              <a:t>, </a:t>
            </a:r>
            <a:r>
              <a:rPr lang="en-US" dirty="0" err="1" smtClean="0"/>
              <a:t>jmReply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SimpleMessage</a:t>
            </a:r>
            <a:r>
              <a:rPr lang="en-US" dirty="0" smtClean="0"/>
              <a:t> </a:t>
            </a:r>
            <a:r>
              <a:rPr lang="en-US" dirty="0" err="1" smtClean="0"/>
              <a:t>req</a:t>
            </a:r>
            <a:r>
              <a:rPr lang="en-US" dirty="0" smtClean="0"/>
              <a:t>, reply;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ROS_INFO_STREAM("Waiting for client request");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server.receiveMsg</a:t>
            </a:r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 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038600" cy="54864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47500" lnSpcReduction="2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if( </a:t>
            </a:r>
            <a:r>
              <a:rPr lang="en-US" dirty="0" err="1" smtClean="0"/>
              <a:t>req.getMessageType</a:t>
            </a:r>
            <a:r>
              <a:rPr lang="en-US" dirty="0" smtClean="0"/>
              <a:t>() == </a:t>
            </a:r>
            <a:r>
              <a:rPr lang="en-US" dirty="0" err="1" smtClean="0"/>
              <a:t>jmReq.getMessageType</a:t>
            </a:r>
            <a:r>
              <a:rPr lang="en-US" dirty="0" smtClean="0"/>
              <a:t>() )</a:t>
            </a:r>
            <a:br>
              <a:rPr lang="en-US" dirty="0" smtClean="0"/>
            </a:br>
            <a:r>
              <a:rPr lang="en-US" dirty="0" smtClean="0"/>
              <a:t>    {</a:t>
            </a:r>
            <a:br>
              <a:rPr lang="en-US" dirty="0" smtClean="0"/>
            </a:br>
            <a:r>
              <a:rPr lang="en-US" dirty="0" smtClean="0"/>
              <a:t>      if( </a:t>
            </a:r>
            <a:r>
              <a:rPr lang="en-US" dirty="0" err="1" smtClean="0"/>
              <a:t>req.getCommType</a:t>
            </a:r>
            <a:r>
              <a:rPr lang="en-US" dirty="0" smtClean="0"/>
              <a:t>() == </a:t>
            </a:r>
            <a:r>
              <a:rPr lang="en-US" dirty="0" err="1" smtClean="0"/>
              <a:t>CommTypes</a:t>
            </a:r>
            <a:r>
              <a:rPr lang="en-US" dirty="0" smtClean="0"/>
              <a:t>::SERVICE_REQUEST )</a:t>
            </a:r>
            <a:br>
              <a:rPr lang="en-US" dirty="0" smtClean="0"/>
            </a:br>
            <a:r>
              <a:rPr lang="en-US" dirty="0" smtClean="0"/>
              <a:t>      {</a:t>
            </a:r>
            <a:br>
              <a:rPr lang="en-US" dirty="0" smtClean="0"/>
            </a:br>
            <a:r>
              <a:rPr lang="en-US" dirty="0" smtClean="0"/>
              <a:t>        </a:t>
            </a:r>
            <a:r>
              <a:rPr lang="en-US" dirty="0" err="1" smtClean="0"/>
              <a:t>jmReq.init</a:t>
            </a:r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        ROS_INFO_STREAM("Received sequence number: " &lt;&lt; </a:t>
            </a:r>
            <a:r>
              <a:rPr lang="en-US" dirty="0" err="1" smtClean="0"/>
              <a:t>jmReq.getSequence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     </a:t>
            </a:r>
            <a:r>
              <a:rPr lang="en-US" dirty="0" err="1" smtClean="0"/>
              <a:t>jmReply.toReply</a:t>
            </a:r>
            <a:r>
              <a:rPr lang="en-US" dirty="0" smtClean="0"/>
              <a:t>(reply, </a:t>
            </a:r>
            <a:r>
              <a:rPr lang="en-US" dirty="0" err="1" smtClean="0"/>
              <a:t>ReplyTypes</a:t>
            </a:r>
            <a:r>
              <a:rPr lang="en-US" dirty="0" smtClean="0"/>
              <a:t>::SUCCESS);</a:t>
            </a:r>
            <a:br>
              <a:rPr lang="en-US" dirty="0" smtClean="0"/>
            </a:br>
            <a:r>
              <a:rPr lang="en-US" dirty="0" smtClean="0"/>
              <a:t>        </a:t>
            </a:r>
            <a:r>
              <a:rPr lang="en-US" dirty="0" err="1" smtClean="0"/>
              <a:t>server.sendMsg</a:t>
            </a:r>
            <a:r>
              <a:rPr lang="en-US" dirty="0" smtClean="0"/>
              <a:t>(reply);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     ROS_INFO_STREAM("Sending reply code: " &lt;&lt; </a:t>
            </a:r>
            <a:r>
              <a:rPr lang="en-US" dirty="0" err="1" smtClean="0"/>
              <a:t>reply.getReplyCode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>      }</a:t>
            </a:r>
            <a:br>
              <a:rPr lang="en-US" dirty="0" smtClean="0"/>
            </a:br>
            <a:r>
              <a:rPr lang="en-US" dirty="0" smtClean="0"/>
              <a:t>      else</a:t>
            </a:r>
            <a:br>
              <a:rPr lang="en-US" dirty="0" smtClean="0"/>
            </a:br>
            <a:r>
              <a:rPr lang="en-US" dirty="0" smtClean="0"/>
              <a:t>      {</a:t>
            </a:r>
            <a:br>
              <a:rPr lang="en-US" dirty="0" smtClean="0"/>
            </a:br>
            <a:r>
              <a:rPr lang="en-US" dirty="0" smtClean="0"/>
              <a:t>        ROS_ERROR_STREAM("Unexpected </a:t>
            </a:r>
            <a:r>
              <a:rPr lang="en-US" dirty="0" err="1" smtClean="0"/>
              <a:t>comm</a:t>
            </a:r>
            <a:r>
              <a:rPr lang="en-US" dirty="0" smtClean="0"/>
              <a:t> type: " &lt;&lt; </a:t>
            </a:r>
            <a:r>
              <a:rPr lang="en-US" dirty="0" err="1" smtClean="0"/>
              <a:t>req.getCommType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>      }</a:t>
            </a:r>
            <a:br>
              <a:rPr lang="en-US" dirty="0" smtClean="0"/>
            </a:br>
            <a:r>
              <a:rPr lang="en-US" dirty="0" smtClean="0"/>
              <a:t>    }</a:t>
            </a:r>
            <a:br>
              <a:rPr lang="en-US" dirty="0" smtClean="0"/>
            </a:br>
            <a:r>
              <a:rPr lang="en-US" dirty="0" smtClean="0"/>
              <a:t>    else</a:t>
            </a:r>
            <a:br>
              <a:rPr lang="en-US" dirty="0" smtClean="0"/>
            </a:br>
            <a:r>
              <a:rPr lang="en-US" dirty="0" smtClean="0"/>
              <a:t>    {</a:t>
            </a:r>
            <a:br>
              <a:rPr lang="en-US" dirty="0" smtClean="0"/>
            </a:br>
            <a:r>
              <a:rPr lang="en-US" dirty="0" smtClean="0"/>
              <a:t>      ROS_ERROR_STREAM("Unexpected message type: " &lt;&lt; </a:t>
            </a:r>
            <a:r>
              <a:rPr lang="en-US" dirty="0" err="1" smtClean="0"/>
              <a:t>req.getMessageType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>    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}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cxnSp>
        <p:nvCxnSpPr>
          <p:cNvPr id="8" name="Elbow Connector 7"/>
          <p:cNvCxnSpPr/>
          <p:nvPr/>
        </p:nvCxnSpPr>
        <p:spPr>
          <a:xfrm rot="5400000" flipH="1" flipV="1">
            <a:off x="1562100" y="2552700"/>
            <a:ext cx="4572000" cy="2209800"/>
          </a:xfrm>
          <a:prstGeom prst="bentConnector3">
            <a:avLst>
              <a:gd name="adj1" fmla="val -323"/>
            </a:avLst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4.2(Part 1) - </a:t>
            </a:r>
            <a:r>
              <a:rPr lang="en-US" dirty="0" smtClean="0">
                <a:hlinkClick r:id="rId2"/>
              </a:rPr>
              <a:t>https://aeswiki.datasys.swri.edu/rositraining/Exercises/4.2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Manager/Handler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Message manager/handlers simplify relaying simple messages (similar to ROS </a:t>
            </a:r>
            <a:r>
              <a:rPr lang="en-US" dirty="0" err="1" smtClean="0"/>
              <a:t>msg</a:t>
            </a:r>
            <a:r>
              <a:rPr lang="en-US" dirty="0" smtClean="0"/>
              <a:t> callbacks)</a:t>
            </a:r>
          </a:p>
          <a:p>
            <a:r>
              <a:rPr lang="en-US" dirty="0" smtClean="0"/>
              <a:t>Allows multiple data streams to use the same connection</a:t>
            </a:r>
            <a:endParaRPr lang="en-US" dirty="0"/>
          </a:p>
        </p:txBody>
      </p:sp>
      <p:pic>
        <p:nvPicPr>
          <p:cNvPr id="14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l="45283" t="34661" r="22642" b="6115"/>
          <a:stretch>
            <a:fillRect/>
          </a:stretch>
        </p:blipFill>
        <p:spPr bwMode="auto">
          <a:xfrm>
            <a:off x="5181600" y="1524000"/>
            <a:ext cx="3505200" cy="4536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 Linking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Message compiled as a library for inclusion in other packages</a:t>
            </a:r>
          </a:p>
          <a:p>
            <a:pPr lvl="1"/>
            <a:r>
              <a:rPr lang="en-US" dirty="0" smtClean="0"/>
              <a:t>2 versions compiled (normal, byte swapped)</a:t>
            </a:r>
          </a:p>
          <a:p>
            <a:r>
              <a:rPr lang="en-US" dirty="0" smtClean="0"/>
              <a:t>Linking to Simple Message library (non-standard)</a:t>
            </a:r>
          </a:p>
          <a:p>
            <a:pPr lvl="1"/>
            <a:r>
              <a:rPr lang="en-US" dirty="0" smtClean="0"/>
              <a:t>Example: </a:t>
            </a:r>
            <a:r>
              <a:rPr lang="en-US" dirty="0" smtClean="0">
                <a:hlinkClick r:id="rId2"/>
              </a:rPr>
              <a:t>http://ros.org/wiki/simple_message#Library_Linking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Robot Support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Easily add support for new robot </a:t>
            </a:r>
            <a:r>
              <a:rPr lang="en-US" b="1" i="1" dirty="0" smtClean="0">
                <a:solidFill>
                  <a:srgbClr val="FFC000"/>
                </a:solidFill>
              </a:rPr>
              <a:t>models</a:t>
            </a:r>
          </a:p>
          <a:p>
            <a:pPr lvl="1"/>
            <a:r>
              <a:rPr lang="en-US" sz="2400" dirty="0" smtClean="0"/>
              <a:t>kinematics, STL meshes</a:t>
            </a:r>
          </a:p>
          <a:p>
            <a:pPr lvl="1"/>
            <a:r>
              <a:rPr lang="en-US" sz="2400" dirty="0" smtClean="0"/>
              <a:t>wizards: </a:t>
            </a:r>
            <a:r>
              <a:rPr lang="en-US" sz="2400" dirty="0" err="1" smtClean="0"/>
              <a:t>Solidworks</a:t>
            </a:r>
            <a:r>
              <a:rPr lang="en-US" sz="2400" dirty="0" smtClean="0"/>
              <a:t>, Arm Navigation</a:t>
            </a:r>
          </a:p>
          <a:p>
            <a:pPr lvl="1"/>
            <a:r>
              <a:rPr lang="en-US" sz="2400" dirty="0" err="1" smtClean="0"/>
              <a:t>config</a:t>
            </a:r>
            <a:r>
              <a:rPr lang="en-US" sz="2400" dirty="0" smtClean="0"/>
              <a:t> only.  No software changes required!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3200400"/>
            <a:ext cx="2058686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 descr="The property manager p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429000"/>
            <a:ext cx="2552538" cy="1828800"/>
          </a:xfrm>
          <a:prstGeom prst="rect">
            <a:avLst/>
          </a:prstGeom>
          <a:noFill/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4999" y="3352800"/>
            <a:ext cx="2610853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Handler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52400" y="838200"/>
            <a:ext cx="3581400" cy="54864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sz="1200" dirty="0" smtClean="0"/>
              <a:t>// Handler class defined specifically for this example</a:t>
            </a:r>
            <a:br>
              <a:rPr lang="en-US" sz="1200" dirty="0" smtClean="0"/>
            </a:br>
            <a:r>
              <a:rPr lang="en-US" sz="1200" dirty="0" smtClean="0"/>
              <a:t>class </a:t>
            </a:r>
            <a:r>
              <a:rPr lang="en-US" sz="1200" dirty="0" err="1" smtClean="0"/>
              <a:t>MyHandler</a:t>
            </a:r>
            <a:r>
              <a:rPr lang="en-US" sz="1200" dirty="0" smtClean="0"/>
              <a:t> : public </a:t>
            </a:r>
            <a:r>
              <a:rPr lang="en-US" sz="1200" dirty="0" err="1" smtClean="0"/>
              <a:t>MessageHandler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{</a:t>
            </a:r>
            <a:br>
              <a:rPr lang="en-US" sz="1200" dirty="0" smtClean="0"/>
            </a:br>
            <a:r>
              <a:rPr lang="en-US" sz="1200" dirty="0" smtClean="0"/>
              <a:t>  // since this class defines a different init(), this helps find the base-class init()</a:t>
            </a:r>
            <a:br>
              <a:rPr lang="en-US" sz="1200" dirty="0" smtClean="0"/>
            </a:br>
            <a:r>
              <a:rPr lang="en-US" sz="1200" dirty="0" smtClean="0"/>
              <a:t>  using </a:t>
            </a:r>
            <a:r>
              <a:rPr lang="en-US" sz="1200" dirty="0" err="1" smtClean="0"/>
              <a:t>MessageHandler</a:t>
            </a:r>
            <a:r>
              <a:rPr lang="en-US" sz="1200" dirty="0" smtClean="0"/>
              <a:t>::init;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public: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 </a:t>
            </a:r>
            <a:r>
              <a:rPr lang="en-US" sz="1200" dirty="0" err="1" smtClean="0"/>
              <a:t>bool</a:t>
            </a:r>
            <a:r>
              <a:rPr lang="en-US" sz="1200" dirty="0" smtClean="0"/>
              <a:t> init(</a:t>
            </a:r>
            <a:r>
              <a:rPr lang="en-US" sz="1200" dirty="0" err="1" smtClean="0"/>
              <a:t>SmplMsgConnection</a:t>
            </a:r>
            <a:r>
              <a:rPr lang="en-US" sz="1200" dirty="0" smtClean="0"/>
              <a:t>* connection)</a:t>
            </a:r>
            <a:br>
              <a:rPr lang="en-US" sz="1200" dirty="0" smtClean="0"/>
            </a:br>
            <a:r>
              <a:rPr lang="en-US" sz="1200" dirty="0" smtClean="0"/>
              <a:t>  {</a:t>
            </a:r>
            <a:br>
              <a:rPr lang="en-US" sz="1200" dirty="0" smtClean="0"/>
            </a:br>
            <a:r>
              <a:rPr lang="en-US" sz="1200" dirty="0" smtClean="0"/>
              <a:t>    return this-&gt;init(</a:t>
            </a:r>
            <a:r>
              <a:rPr lang="en-US" sz="1200" dirty="0" err="1" smtClean="0"/>
              <a:t>StandardMsgTypes</a:t>
            </a:r>
            <a:r>
              <a:rPr lang="en-US" sz="1200" dirty="0" smtClean="0"/>
              <a:t>::JOINT, connection);</a:t>
            </a:r>
            <a:br>
              <a:rPr lang="en-US" sz="1200" dirty="0" smtClean="0"/>
            </a:br>
            <a:r>
              <a:rPr lang="en-US" sz="1200" dirty="0" smtClean="0"/>
              <a:t>  }</a:t>
            </a:r>
            <a:br>
              <a:rPr lang="en-US" sz="1200" dirty="0" smtClean="0"/>
            </a:br>
            <a:r>
              <a:rPr lang="en-US" sz="1200" dirty="0" smtClean="0"/>
              <a:t>private: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 </a:t>
            </a:r>
            <a:r>
              <a:rPr lang="en-US" sz="1200" dirty="0" err="1" smtClean="0"/>
              <a:t>bool</a:t>
            </a:r>
            <a:r>
              <a:rPr lang="en-US" sz="1200" dirty="0" smtClean="0"/>
              <a:t> </a:t>
            </a:r>
            <a:r>
              <a:rPr lang="en-US" sz="1200" dirty="0" err="1" smtClean="0"/>
              <a:t>internalCB</a:t>
            </a:r>
            <a:r>
              <a:rPr lang="en-US" sz="1200" dirty="0" smtClean="0"/>
              <a:t>(industrial::</a:t>
            </a:r>
            <a:r>
              <a:rPr lang="en-US" sz="1200" dirty="0" err="1" smtClean="0"/>
              <a:t>simple_message</a:t>
            </a:r>
            <a:r>
              <a:rPr lang="en-US" sz="1200" dirty="0" smtClean="0"/>
              <a:t>::</a:t>
            </a:r>
            <a:r>
              <a:rPr lang="en-US" sz="1200" dirty="0" err="1" smtClean="0"/>
              <a:t>SimpleMessage</a:t>
            </a:r>
            <a:r>
              <a:rPr lang="en-US" sz="1200" dirty="0" smtClean="0"/>
              <a:t> &amp; in)</a:t>
            </a:r>
            <a:br>
              <a:rPr lang="en-US" sz="1200" dirty="0" smtClean="0"/>
            </a:br>
            <a:r>
              <a:rPr lang="en-US" sz="1200" dirty="0" smtClean="0"/>
              <a:t>  {</a:t>
            </a:r>
            <a:br>
              <a:rPr lang="en-US" sz="1200" dirty="0" smtClean="0"/>
            </a:br>
            <a:r>
              <a:rPr lang="en-US" sz="1200" dirty="0" smtClean="0"/>
              <a:t>    </a:t>
            </a:r>
            <a:r>
              <a:rPr lang="en-US" sz="1200" dirty="0" err="1" smtClean="0"/>
              <a:t>bool</a:t>
            </a:r>
            <a:r>
              <a:rPr lang="en-US" sz="1200" dirty="0" smtClean="0"/>
              <a:t> </a:t>
            </a:r>
            <a:r>
              <a:rPr lang="en-US" sz="1200" dirty="0" err="1" smtClean="0"/>
              <a:t>rtn</a:t>
            </a:r>
            <a:r>
              <a:rPr lang="en-US" sz="1200" dirty="0" smtClean="0"/>
              <a:t> = false;</a:t>
            </a:r>
            <a:br>
              <a:rPr lang="en-US" sz="1200" dirty="0" smtClean="0"/>
            </a:br>
            <a:r>
              <a:rPr lang="en-US" sz="1200" dirty="0" smtClean="0"/>
              <a:t>    </a:t>
            </a:r>
            <a:r>
              <a:rPr lang="en-US" sz="1200" dirty="0" err="1" smtClean="0"/>
              <a:t>JointMessage</a:t>
            </a:r>
            <a:r>
              <a:rPr lang="en-US" sz="1200" dirty="0" smtClean="0"/>
              <a:t> </a:t>
            </a:r>
            <a:r>
              <a:rPr lang="en-US" sz="1200" dirty="0" err="1" smtClean="0"/>
              <a:t>jm</a:t>
            </a:r>
            <a:r>
              <a:rPr lang="en-US" sz="1200" dirty="0" smtClean="0"/>
              <a:t>;</a:t>
            </a:r>
            <a:br>
              <a:rPr lang="en-US" sz="1200" dirty="0" smtClean="0"/>
            </a:br>
            <a:r>
              <a:rPr lang="en-US" sz="1200" dirty="0" smtClean="0"/>
              <a:t>    </a:t>
            </a:r>
            <a:r>
              <a:rPr lang="en-US" sz="1200" dirty="0" err="1" smtClean="0"/>
              <a:t>SimpleMessage</a:t>
            </a:r>
            <a:r>
              <a:rPr lang="en-US" sz="1200" dirty="0" smtClean="0"/>
              <a:t> </a:t>
            </a:r>
            <a:r>
              <a:rPr lang="en-US" sz="1200" dirty="0" err="1" smtClean="0"/>
              <a:t>msg</a:t>
            </a:r>
            <a:r>
              <a:rPr lang="en-US" sz="1200" dirty="0" smtClean="0"/>
              <a:t>;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   if (</a:t>
            </a:r>
            <a:r>
              <a:rPr lang="en-US" sz="1200" dirty="0" err="1" smtClean="0"/>
              <a:t>jm.init</a:t>
            </a:r>
            <a:r>
              <a:rPr lang="en-US" sz="1200" dirty="0" smtClean="0"/>
              <a:t>(in))</a:t>
            </a:r>
            <a:br>
              <a:rPr lang="en-US" sz="1200" dirty="0" smtClean="0"/>
            </a:br>
            <a:r>
              <a:rPr lang="en-US" sz="1200" dirty="0" smtClean="0"/>
              <a:t>    {</a:t>
            </a:r>
            <a:br>
              <a:rPr lang="en-US" sz="1200" dirty="0" smtClean="0"/>
            </a:br>
            <a:r>
              <a:rPr lang="en-US" sz="1200" dirty="0" smtClean="0"/>
              <a:t>      ROS_INFO_STREAM("Received sequence number: " &lt;&lt; </a:t>
            </a:r>
            <a:r>
              <a:rPr lang="en-US" sz="1200" dirty="0" err="1" smtClean="0"/>
              <a:t>jm.getSequence</a:t>
            </a:r>
            <a:r>
              <a:rPr lang="en-US" sz="1200" dirty="0" smtClean="0"/>
              <a:t>());</a:t>
            </a:r>
            <a:br>
              <a:rPr lang="en-US" sz="1200" dirty="0" smtClean="0"/>
            </a:br>
            <a:endParaRPr lang="en-US" sz="12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3810000" y="838200"/>
            <a:ext cx="5105400" cy="54864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      if (</a:t>
            </a:r>
            <a:r>
              <a:rPr lang="en-US" sz="1200" dirty="0" err="1" smtClean="0"/>
              <a:t>jm.toReply</a:t>
            </a:r>
            <a:r>
              <a:rPr lang="en-US" sz="1200" dirty="0" smtClean="0"/>
              <a:t>(</a:t>
            </a:r>
            <a:r>
              <a:rPr lang="en-US" sz="1200" dirty="0" err="1" smtClean="0"/>
              <a:t>msg</a:t>
            </a:r>
            <a:r>
              <a:rPr lang="en-US" sz="1200" dirty="0" smtClean="0"/>
              <a:t>, </a:t>
            </a:r>
            <a:r>
              <a:rPr lang="en-US" sz="1200" dirty="0" err="1" smtClean="0"/>
              <a:t>ReplyTypes</a:t>
            </a:r>
            <a:r>
              <a:rPr lang="en-US" sz="1200" dirty="0" smtClean="0"/>
              <a:t>::SUCCESS))</a:t>
            </a:r>
            <a:br>
              <a:rPr lang="en-US" sz="1200" dirty="0" smtClean="0"/>
            </a:br>
            <a:r>
              <a:rPr lang="en-US" sz="1200" dirty="0" smtClean="0"/>
              <a:t>      {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       if (this-&gt;</a:t>
            </a:r>
            <a:r>
              <a:rPr lang="en-US" sz="1200" dirty="0" err="1" smtClean="0"/>
              <a:t>getConnection</a:t>
            </a:r>
            <a:r>
              <a:rPr lang="en-US" sz="1200" dirty="0" smtClean="0"/>
              <a:t>()-&gt;</a:t>
            </a:r>
            <a:r>
              <a:rPr lang="en-US" sz="1200" dirty="0" err="1" smtClean="0"/>
              <a:t>sendMsg</a:t>
            </a:r>
            <a:r>
              <a:rPr lang="en-US" sz="1200" dirty="0" smtClean="0"/>
              <a:t>(</a:t>
            </a:r>
            <a:r>
              <a:rPr lang="en-US" sz="1200" dirty="0" err="1" smtClean="0"/>
              <a:t>msg</a:t>
            </a:r>
            <a:r>
              <a:rPr lang="en-US" sz="1200" dirty="0" smtClean="0"/>
              <a:t>))</a:t>
            </a:r>
            <a:br>
              <a:rPr lang="en-US" sz="1200" dirty="0" smtClean="0"/>
            </a:br>
            <a:r>
              <a:rPr lang="en-US" sz="1200" dirty="0" smtClean="0"/>
              <a:t>        {</a:t>
            </a:r>
            <a:br>
              <a:rPr lang="en-US" sz="1200" dirty="0" smtClean="0"/>
            </a:br>
            <a:r>
              <a:rPr lang="en-US" sz="1200" dirty="0" smtClean="0"/>
              <a:t>          ROS_INFO_STREAM("Sending reply code: " &lt;&lt; </a:t>
            </a:r>
            <a:r>
              <a:rPr lang="en-US" sz="1200" dirty="0" err="1" smtClean="0"/>
              <a:t>msg.getReplyCode</a:t>
            </a:r>
            <a:r>
              <a:rPr lang="en-US" sz="1200" dirty="0" smtClean="0"/>
              <a:t>());</a:t>
            </a:r>
            <a:br>
              <a:rPr lang="en-US" sz="1200" dirty="0" smtClean="0"/>
            </a:br>
            <a:r>
              <a:rPr lang="en-US" sz="1200" dirty="0" smtClean="0"/>
              <a:t>          </a:t>
            </a:r>
            <a:r>
              <a:rPr lang="en-US" sz="1200" dirty="0" err="1" smtClean="0"/>
              <a:t>rtn</a:t>
            </a:r>
            <a:r>
              <a:rPr lang="en-US" sz="1200" dirty="0" smtClean="0"/>
              <a:t> = true;</a:t>
            </a:r>
            <a:br>
              <a:rPr lang="en-US" sz="1200" dirty="0" smtClean="0"/>
            </a:br>
            <a:r>
              <a:rPr lang="en-US" sz="1200" dirty="0" smtClean="0"/>
              <a:t>        }</a:t>
            </a:r>
            <a:br>
              <a:rPr lang="en-US" sz="1200" dirty="0" smtClean="0"/>
            </a:br>
            <a:r>
              <a:rPr lang="en-US" sz="1200" dirty="0" smtClean="0"/>
              <a:t>        else</a:t>
            </a:r>
            <a:br>
              <a:rPr lang="en-US" sz="1200" dirty="0" smtClean="0"/>
            </a:br>
            <a:r>
              <a:rPr lang="en-US" sz="1200" dirty="0" smtClean="0"/>
              <a:t>        {</a:t>
            </a:r>
            <a:br>
              <a:rPr lang="en-US" sz="1200" dirty="0" smtClean="0"/>
            </a:br>
            <a:r>
              <a:rPr lang="en-US" sz="1200" dirty="0" smtClean="0"/>
              <a:t>          ROS_ERROR("Failed to send joint message return");</a:t>
            </a:r>
            <a:br>
              <a:rPr lang="en-US" sz="1200" dirty="0" smtClean="0"/>
            </a:br>
            <a:r>
              <a:rPr lang="en-US" sz="1200" dirty="0" smtClean="0"/>
              <a:t>          </a:t>
            </a:r>
            <a:r>
              <a:rPr lang="en-US" sz="1200" dirty="0" err="1" smtClean="0"/>
              <a:t>rtn</a:t>
            </a:r>
            <a:r>
              <a:rPr lang="en-US" sz="1200" dirty="0" smtClean="0"/>
              <a:t> = false;</a:t>
            </a:r>
            <a:br>
              <a:rPr lang="en-US" sz="1200" dirty="0" smtClean="0"/>
            </a:br>
            <a:r>
              <a:rPr lang="en-US" sz="1200" dirty="0" smtClean="0"/>
              <a:t>        }</a:t>
            </a:r>
            <a:br>
              <a:rPr lang="en-US" sz="1200" dirty="0" smtClean="0"/>
            </a:br>
            <a:r>
              <a:rPr lang="en-US" sz="1200" dirty="0" smtClean="0"/>
              <a:t>      }</a:t>
            </a:r>
            <a:br>
              <a:rPr lang="en-US" sz="1200" dirty="0" smtClean="0"/>
            </a:br>
            <a:r>
              <a:rPr lang="en-US" sz="1200" dirty="0" smtClean="0"/>
              <a:t>      else</a:t>
            </a:r>
            <a:br>
              <a:rPr lang="en-US" sz="1200" dirty="0" smtClean="0"/>
            </a:br>
            <a:r>
              <a:rPr lang="en-US" sz="1200" dirty="0" smtClean="0"/>
              <a:t>      {</a:t>
            </a:r>
            <a:br>
              <a:rPr lang="en-US" sz="1200" dirty="0" smtClean="0"/>
            </a:br>
            <a:r>
              <a:rPr lang="en-US" sz="1200" dirty="0" smtClean="0"/>
              <a:t>        ROS_ERROR("Failed to generate joint reply message");</a:t>
            </a:r>
            <a:br>
              <a:rPr lang="en-US" sz="1200" dirty="0" smtClean="0"/>
            </a:br>
            <a:r>
              <a:rPr lang="en-US" sz="1200" dirty="0" smtClean="0"/>
              <a:t>        </a:t>
            </a:r>
            <a:r>
              <a:rPr lang="en-US" sz="1200" dirty="0" err="1" smtClean="0"/>
              <a:t>rtn</a:t>
            </a:r>
            <a:r>
              <a:rPr lang="en-US" sz="1200" dirty="0" smtClean="0"/>
              <a:t> = false;</a:t>
            </a:r>
            <a:br>
              <a:rPr lang="en-US" sz="1200" dirty="0" smtClean="0"/>
            </a:br>
            <a:r>
              <a:rPr lang="en-US" sz="1200" dirty="0" smtClean="0"/>
              <a:t>      }</a:t>
            </a:r>
            <a:br>
              <a:rPr lang="en-US" sz="1200" dirty="0" smtClean="0"/>
            </a:br>
            <a:r>
              <a:rPr lang="en-US" sz="1200" dirty="0" smtClean="0"/>
              <a:t>    }</a:t>
            </a:r>
            <a:br>
              <a:rPr lang="en-US" sz="1200" dirty="0" smtClean="0"/>
            </a:br>
            <a:r>
              <a:rPr lang="en-US" sz="1200" dirty="0" smtClean="0"/>
              <a:t>    else</a:t>
            </a:r>
            <a:br>
              <a:rPr lang="en-US" sz="1200" dirty="0" smtClean="0"/>
            </a:br>
            <a:r>
              <a:rPr lang="en-US" sz="1200" dirty="0" smtClean="0"/>
              <a:t>    {</a:t>
            </a:r>
            <a:br>
              <a:rPr lang="en-US" sz="1200" dirty="0" smtClean="0"/>
            </a:br>
            <a:r>
              <a:rPr lang="en-US" sz="1200" dirty="0" smtClean="0"/>
              <a:t>      ROS_ERROR("Failed to initialize joint message");</a:t>
            </a:r>
            <a:br>
              <a:rPr lang="en-US" sz="1200" dirty="0" smtClean="0"/>
            </a:br>
            <a:r>
              <a:rPr lang="en-US" sz="1200" dirty="0" smtClean="0"/>
              <a:t>      </a:t>
            </a:r>
            <a:r>
              <a:rPr lang="en-US" sz="1200" dirty="0" err="1" smtClean="0"/>
              <a:t>rtn</a:t>
            </a:r>
            <a:r>
              <a:rPr lang="en-US" sz="1200" dirty="0" smtClean="0"/>
              <a:t> = false;</a:t>
            </a:r>
            <a:br>
              <a:rPr lang="en-US" sz="1200" dirty="0" smtClean="0"/>
            </a:br>
            <a:r>
              <a:rPr lang="en-US" sz="1200" dirty="0" smtClean="0"/>
              <a:t>    }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   return </a:t>
            </a:r>
            <a:r>
              <a:rPr lang="en-US" sz="1200" dirty="0" err="1" smtClean="0"/>
              <a:t>rtn</a:t>
            </a:r>
            <a:r>
              <a:rPr lang="en-US" sz="1200" dirty="0" smtClean="0"/>
              <a:t>;</a:t>
            </a:r>
            <a:br>
              <a:rPr lang="en-US" sz="1200" dirty="0" smtClean="0"/>
            </a:br>
            <a:r>
              <a:rPr lang="en-US" sz="1200" dirty="0" smtClean="0"/>
              <a:t>  }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};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cxnSp>
        <p:nvCxnSpPr>
          <p:cNvPr id="10" name="Elbow Connector 9"/>
          <p:cNvCxnSpPr/>
          <p:nvPr/>
        </p:nvCxnSpPr>
        <p:spPr>
          <a:xfrm rot="5400000" flipH="1" flipV="1">
            <a:off x="1028700" y="2705100"/>
            <a:ext cx="4724400" cy="1600200"/>
          </a:xfrm>
          <a:prstGeom prst="bentConnector3">
            <a:avLst>
              <a:gd name="adj1" fmla="val -884"/>
            </a:avLst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smtClean="0"/>
              <a:t>// Initialize ROS node "</a:t>
            </a:r>
            <a:r>
              <a:rPr lang="en-US" dirty="0" err="1" smtClean="0"/>
              <a:t>sm_talker</a:t>
            </a:r>
            <a:r>
              <a:rPr lang="en-US" dirty="0" smtClean="0"/>
              <a:t>"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ros</a:t>
            </a:r>
            <a:r>
              <a:rPr lang="en-US" dirty="0" smtClean="0"/>
              <a:t>::init(</a:t>
            </a:r>
            <a:r>
              <a:rPr lang="en-US" dirty="0" err="1" smtClean="0"/>
              <a:t>argc</a:t>
            </a:r>
            <a:r>
              <a:rPr lang="en-US" dirty="0" smtClean="0"/>
              <a:t>, </a:t>
            </a:r>
            <a:r>
              <a:rPr lang="en-US" dirty="0" err="1" smtClean="0"/>
              <a:t>argv</a:t>
            </a:r>
            <a:r>
              <a:rPr lang="en-US" dirty="0" smtClean="0"/>
              <a:t>, "</a:t>
            </a:r>
            <a:r>
              <a:rPr lang="en-US" dirty="0" err="1" smtClean="0"/>
              <a:t>sm_listener</a:t>
            </a:r>
            <a:r>
              <a:rPr lang="en-US" dirty="0" smtClean="0"/>
              <a:t>");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Required to start timers for non-node ROS use.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ros</a:t>
            </a:r>
            <a:r>
              <a:rPr lang="en-US" dirty="0" smtClean="0"/>
              <a:t>::Time::init();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Little message to know she's started</a:t>
            </a:r>
            <a:br>
              <a:rPr lang="en-US" dirty="0" smtClean="0"/>
            </a:br>
            <a:r>
              <a:rPr lang="en-US" dirty="0" smtClean="0"/>
              <a:t>  ROS_INFO_STREAM("STARTING SM_MANAGER");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TcpServer</a:t>
            </a:r>
            <a:r>
              <a:rPr lang="en-US" dirty="0" smtClean="0"/>
              <a:t> server;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server.init</a:t>
            </a:r>
            <a:r>
              <a:rPr lang="en-US" dirty="0" smtClean="0"/>
              <a:t>(TCP_PORT);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MessageManager</a:t>
            </a:r>
            <a:r>
              <a:rPr lang="en-US" dirty="0" smtClean="0"/>
              <a:t> manager;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MyHandler</a:t>
            </a:r>
            <a:r>
              <a:rPr lang="en-US" dirty="0" smtClean="0"/>
              <a:t> handler;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manager.init</a:t>
            </a:r>
            <a:r>
              <a:rPr lang="en-US" dirty="0" smtClean="0"/>
              <a:t>(&amp;server);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handler.init</a:t>
            </a:r>
            <a:r>
              <a:rPr lang="en-US" dirty="0" smtClean="0"/>
              <a:t>(&amp;server);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manager.add</a:t>
            </a:r>
            <a:r>
              <a:rPr lang="en-US" dirty="0" smtClean="0"/>
              <a:t>(&amp;handler);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manager.spin</a:t>
            </a:r>
            <a:r>
              <a:rPr lang="en-US" dirty="0" smtClean="0"/>
              <a:t>();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>
            <a:normAutofit fontScale="55000" lnSpcReduction="20000"/>
          </a:bodyPr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4.2(Part 2) - </a:t>
            </a:r>
            <a:r>
              <a:rPr lang="en-US" dirty="0" smtClean="0">
                <a:hlinkClick r:id="rId2"/>
              </a:rPr>
              <a:t>https://aeswiki.datasys.swri.edu/rositraining/Exercises/4.2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- Interface Layer (Core Developers)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Industrial Robot Driver Specification</a:t>
            </a:r>
            <a:endParaRPr lang="en-US" sz="3600" dirty="0" smtClean="0">
              <a:solidFill>
                <a:schemeClr val="tx2"/>
              </a:solidFill>
            </a:endParaRPr>
          </a:p>
          <a:p>
            <a:r>
              <a:rPr lang="en-US" sz="3600" dirty="0" smtClean="0"/>
              <a:t>Industrial Messages </a:t>
            </a:r>
          </a:p>
          <a:p>
            <a:r>
              <a:rPr lang="en-US" sz="3600" dirty="0" smtClean="0"/>
              <a:t>Industrial Robot Clients </a:t>
            </a:r>
          </a:p>
          <a:p>
            <a:r>
              <a:rPr lang="en-US" sz="3600" dirty="0" smtClean="0"/>
              <a:t>Industrial Robot Simulator</a:t>
            </a:r>
          </a:p>
          <a:p>
            <a:r>
              <a:rPr lang="en-US" sz="3600" dirty="0" smtClean="0"/>
              <a:t>Joint Trajectory Filters</a:t>
            </a:r>
          </a:p>
          <a:p>
            <a:pPr>
              <a:buNone/>
            </a:pPr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60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 the motivation and function of the ROS-Industrial Driver Specification</a:t>
            </a:r>
          </a:p>
          <a:p>
            <a:r>
              <a:rPr lang="en-US" dirty="0" smtClean="0"/>
              <a:t>Understand how to use of the industrial robot clients as standard nodes for talking to robot controllers</a:t>
            </a:r>
          </a:p>
          <a:p>
            <a:r>
              <a:rPr lang="en-US" dirty="0" smtClean="0"/>
              <a:t>Understand how to use the industrial robot simulator</a:t>
            </a:r>
          </a:p>
          <a:p>
            <a:r>
              <a:rPr lang="en-US" dirty="0" smtClean="0"/>
              <a:t>Awareness of the joint trajectory filter package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Detail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66800"/>
            <a:ext cx="6857719" cy="4806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3"/>
          <p:cNvGrpSpPr/>
          <p:nvPr/>
        </p:nvGrpSpPr>
        <p:grpSpPr>
          <a:xfrm>
            <a:off x="6934200" y="1066800"/>
            <a:ext cx="2057400" cy="2211526"/>
            <a:chOff x="6934200" y="3200400"/>
            <a:chExt cx="2057400" cy="2211526"/>
          </a:xfrm>
        </p:grpSpPr>
        <p:sp>
          <p:nvSpPr>
            <p:cNvPr id="12" name="Right Brace 11"/>
            <p:cNvSpPr/>
            <p:nvPr/>
          </p:nvSpPr>
          <p:spPr>
            <a:xfrm>
              <a:off x="6934200" y="3200400"/>
              <a:ext cx="381000" cy="2133600"/>
            </a:xfrm>
            <a:prstGeom prst="rightBrace">
              <a:avLst>
                <a:gd name="adj1" fmla="val 11880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91400" y="3657600"/>
              <a:ext cx="16002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Bridge layer between simple message and high level software</a:t>
              </a:r>
              <a:endParaRPr lang="en-US" b="1" dirty="0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ROS-Industrial Specification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ROS-I Wiki(follow): </a:t>
            </a:r>
            <a:r>
              <a:rPr lang="en-US" dirty="0" smtClean="0">
                <a:hlinkClick r:id="rId3"/>
              </a:rPr>
              <a:t>http://ros.org/wiki/Industrial/Industrial_Robot_Driver_Spec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Messages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ROS-I Wiki(follow): </a:t>
            </a:r>
            <a:r>
              <a:rPr lang="en-US" dirty="0" smtClean="0">
                <a:hlinkClick r:id="rId3"/>
              </a:rPr>
              <a:t>http://ros.org/wiki/industrial_msgs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Robot Clients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3429000" cy="5715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ROS-I Wiki: </a:t>
            </a:r>
            <a:r>
              <a:rPr lang="en-US" dirty="0" smtClean="0">
                <a:hlinkClick r:id="rId3"/>
              </a:rPr>
              <a:t>http://ros.org/wiki/industrial_robot_client</a:t>
            </a:r>
            <a:endParaRPr lang="en-US" dirty="0" smtClean="0"/>
          </a:p>
          <a:p>
            <a:r>
              <a:rPr lang="en-US" dirty="0" smtClean="0"/>
              <a:t>3 Types of nodes</a:t>
            </a:r>
          </a:p>
          <a:p>
            <a:pPr lvl="1"/>
            <a:r>
              <a:rPr lang="en-US" dirty="0" smtClean="0"/>
              <a:t>Motion (command joint motion)</a:t>
            </a:r>
          </a:p>
          <a:p>
            <a:pPr lvl="2"/>
            <a:r>
              <a:rPr lang="en-US" dirty="0" smtClean="0"/>
              <a:t>Streaming &amp; download</a:t>
            </a:r>
          </a:p>
          <a:p>
            <a:pPr lvl="1"/>
            <a:r>
              <a:rPr lang="en-US" dirty="0" smtClean="0"/>
              <a:t>State (joint positions and status)</a:t>
            </a:r>
          </a:p>
          <a:p>
            <a:pPr lvl="1"/>
            <a:r>
              <a:rPr lang="en-US" dirty="0" smtClean="0"/>
              <a:t>Joint Trajectory Action (Follow joint trajectory action server)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grpSp>
        <p:nvGrpSpPr>
          <p:cNvPr id="2" name="Group 24"/>
          <p:cNvGrpSpPr/>
          <p:nvPr/>
        </p:nvGrpSpPr>
        <p:grpSpPr>
          <a:xfrm>
            <a:off x="5410200" y="2362200"/>
            <a:ext cx="914400" cy="1905000"/>
            <a:chOff x="5943600" y="1752600"/>
            <a:chExt cx="914400" cy="1905000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6248400" y="2362200"/>
              <a:ext cx="152400" cy="1295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943600" y="17526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Motion</a:t>
              </a:r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  <p:grpSp>
        <p:nvGrpSpPr>
          <p:cNvPr id="3" name="Group 26"/>
          <p:cNvGrpSpPr/>
          <p:nvPr/>
        </p:nvGrpSpPr>
        <p:grpSpPr>
          <a:xfrm>
            <a:off x="6324600" y="2133600"/>
            <a:ext cx="914400" cy="2133600"/>
            <a:chOff x="7848600" y="1828800"/>
            <a:chExt cx="914400" cy="2133600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8305800" y="2438400"/>
              <a:ext cx="457200" cy="1524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848600" y="18288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State</a:t>
              </a:r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  <p:grpSp>
        <p:nvGrpSpPr>
          <p:cNvPr id="9" name="Group 25"/>
          <p:cNvGrpSpPr/>
          <p:nvPr/>
        </p:nvGrpSpPr>
        <p:grpSpPr>
          <a:xfrm>
            <a:off x="7239000" y="1676400"/>
            <a:ext cx="914400" cy="1600200"/>
            <a:chOff x="7010400" y="1295400"/>
            <a:chExt cx="914400" cy="1600200"/>
          </a:xfrm>
        </p:grpSpPr>
        <p:cxnSp>
          <p:nvCxnSpPr>
            <p:cNvPr id="20" name="Straight Arrow Connector 19"/>
            <p:cNvCxnSpPr/>
            <p:nvPr/>
          </p:nvCxnSpPr>
          <p:spPr>
            <a:xfrm flipH="1">
              <a:off x="7391400" y="1905000"/>
              <a:ext cx="76200" cy="9906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010400" y="12954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Action</a:t>
              </a:r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  <p:pic>
        <p:nvPicPr>
          <p:cNvPr id="24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 t="-335" b="49187"/>
          <a:stretch>
            <a:fillRect/>
          </a:stretch>
        </p:blipFill>
        <p:spPr bwMode="auto">
          <a:xfrm>
            <a:off x="3765884" y="2895600"/>
            <a:ext cx="510139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Robot Support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227112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DA9DF"/>
                </a:solidFill>
              </a:rPr>
              <a:t>Easily add support for new robot </a:t>
            </a:r>
            <a:r>
              <a:rPr lang="en-US" b="1" i="1" dirty="0" smtClean="0">
                <a:solidFill>
                  <a:srgbClr val="7DA9DF"/>
                </a:solidFill>
              </a:rPr>
              <a:t>models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Framework for new robot </a:t>
            </a:r>
            <a:r>
              <a:rPr lang="en-US" b="1" i="1" dirty="0" smtClean="0">
                <a:solidFill>
                  <a:srgbClr val="FFC000"/>
                </a:solidFill>
              </a:rPr>
              <a:t>controllers</a:t>
            </a:r>
          </a:p>
          <a:p>
            <a:pPr lvl="1"/>
            <a:r>
              <a:rPr lang="en-US" sz="2400" dirty="0" smtClean="0"/>
              <a:t>robot-side driver/server</a:t>
            </a:r>
          </a:p>
          <a:p>
            <a:pPr lvl="1"/>
            <a:r>
              <a:rPr lang="en-US" sz="2400" dirty="0" smtClean="0"/>
              <a:t>ROS client modifications (if needed)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6019800" y="3810000"/>
            <a:ext cx="2286000" cy="1905000"/>
            <a:chOff x="914400" y="3810000"/>
            <a:chExt cx="2286000" cy="1905000"/>
          </a:xfrm>
        </p:grpSpPr>
        <p:sp>
          <p:nvSpPr>
            <p:cNvPr id="13" name="TextBox 12"/>
            <p:cNvSpPr txBox="1"/>
            <p:nvPr/>
          </p:nvSpPr>
          <p:spPr>
            <a:xfrm>
              <a:off x="914400" y="3810000"/>
              <a:ext cx="2286000" cy="1905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b" anchorCtr="0">
              <a:noAutofit/>
            </a:bodyPr>
            <a:lstStyle/>
            <a:p>
              <a:endParaRPr lang="en-US" dirty="0" smtClean="0">
                <a:solidFill>
                  <a:schemeClr val="tx1"/>
                </a:solidFill>
              </a:endParaRPr>
            </a:p>
            <a:p>
              <a:endParaRPr lang="en-US" dirty="0" smtClean="0">
                <a:solidFill>
                  <a:schemeClr val="tx1"/>
                </a:solidFill>
              </a:endParaRP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application code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algorithms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user-interface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pic>
          <p:nvPicPr>
            <p:cNvPr id="22531" name="Picture 3" descr="http://www.humarobotics.com/assets/images/trainings/ros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19200" y="4114800"/>
              <a:ext cx="1666875" cy="533400"/>
            </a:xfrm>
            <a:prstGeom prst="rect">
              <a:avLst/>
            </a:prstGeom>
            <a:noFill/>
          </p:spPr>
        </p:pic>
      </p:grpSp>
      <p:grpSp>
        <p:nvGrpSpPr>
          <p:cNvPr id="20" name="Group 19"/>
          <p:cNvGrpSpPr/>
          <p:nvPr/>
        </p:nvGrpSpPr>
        <p:grpSpPr>
          <a:xfrm>
            <a:off x="3505200" y="3810000"/>
            <a:ext cx="2286000" cy="1905000"/>
            <a:chOff x="3505200" y="3810000"/>
            <a:chExt cx="2286000" cy="1905000"/>
          </a:xfrm>
        </p:grpSpPr>
        <p:sp>
          <p:nvSpPr>
            <p:cNvPr id="14" name="TextBox 13"/>
            <p:cNvSpPr txBox="1"/>
            <p:nvPr/>
          </p:nvSpPr>
          <p:spPr>
            <a:xfrm>
              <a:off x="3505200" y="3810000"/>
              <a:ext cx="2286000" cy="1905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b" anchorCtr="0">
              <a:noAutofit/>
            </a:bodyPr>
            <a:lstStyle/>
            <a:p>
              <a:endParaRPr lang="en-US" dirty="0" smtClean="0">
                <a:solidFill>
                  <a:schemeClr val="tx1"/>
                </a:solidFill>
              </a:endParaRP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communications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control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feedback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pic>
          <p:nvPicPr>
            <p:cNvPr id="22533" name="Picture 5" descr="https://twimg0-a.akamaihd.net/profile_images/2185185497/ROS_industrial_Logo_Squar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57600" y="3886200"/>
              <a:ext cx="1752600" cy="897331"/>
            </a:xfrm>
            <a:prstGeom prst="rect">
              <a:avLst/>
            </a:prstGeom>
            <a:noFill/>
          </p:spPr>
        </p:pic>
      </p:grpSp>
      <p:grpSp>
        <p:nvGrpSpPr>
          <p:cNvPr id="21" name="Group 20"/>
          <p:cNvGrpSpPr/>
          <p:nvPr/>
        </p:nvGrpSpPr>
        <p:grpSpPr>
          <a:xfrm>
            <a:off x="838200" y="3505200"/>
            <a:ext cx="2362200" cy="2209800"/>
            <a:chOff x="6096000" y="3505200"/>
            <a:chExt cx="2362200" cy="2209800"/>
          </a:xfrm>
        </p:grpSpPr>
        <p:pic>
          <p:nvPicPr>
            <p:cNvPr id="15" name="Picture 63" descr="roomba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6553200" y="3505200"/>
              <a:ext cx="1905000" cy="1858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6096000" y="4800600"/>
              <a:ext cx="2362200" cy="9144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b" anchorCtr="0">
              <a:noAutofit/>
            </a:bodyPr>
            <a:lstStyle/>
            <a:p>
              <a:endParaRPr lang="en-US" dirty="0" smtClean="0">
                <a:solidFill>
                  <a:schemeClr val="tx1"/>
                </a:solidFill>
              </a:endParaRPr>
            </a:p>
            <a:p>
              <a:pPr marL="4763" lvl="1"/>
              <a:r>
                <a:rPr lang="en-US" b="1" dirty="0" smtClean="0">
                  <a:solidFill>
                    <a:schemeClr val="tx1"/>
                  </a:solidFill>
                </a:rPr>
                <a:t>Robot Driver / Server</a:t>
              </a:r>
              <a:r>
                <a:rPr lang="en-US" sz="1600" i="1" dirty="0" smtClean="0">
                  <a:solidFill>
                    <a:schemeClr val="tx1"/>
                  </a:solidFill>
                </a:rPr>
                <a:t> 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motion commands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status monitoring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Left-Right Arrow 16"/>
          <p:cNvSpPr/>
          <p:nvPr/>
        </p:nvSpPr>
        <p:spPr>
          <a:xfrm>
            <a:off x="2895600" y="5181600"/>
            <a:ext cx="838200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>
            <a:off x="5486400" y="5181600"/>
            <a:ext cx="838200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Robot Simulator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3276600" cy="52117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Different from </a:t>
            </a:r>
            <a:r>
              <a:rPr lang="en-US" dirty="0" err="1" smtClean="0"/>
              <a:t>MoveIt</a:t>
            </a:r>
            <a:r>
              <a:rPr lang="en-US" dirty="0" smtClean="0"/>
              <a:t> Simulator</a:t>
            </a:r>
          </a:p>
          <a:p>
            <a:r>
              <a:rPr lang="en-US" dirty="0" smtClean="0"/>
              <a:t>ROS-I Wiki: </a:t>
            </a:r>
            <a:r>
              <a:rPr lang="en-US" dirty="0" smtClean="0">
                <a:hlinkClick r:id="rId2"/>
              </a:rPr>
              <a:t>http://ros.org/wiki/industrial_robot_simulator</a:t>
            </a:r>
            <a:endParaRPr lang="en-US" dirty="0" smtClean="0"/>
          </a:p>
          <a:p>
            <a:r>
              <a:rPr lang="en-US" dirty="0" smtClean="0"/>
              <a:t>Simulates both robot motion and state nodes (i.e. adheres to spec)</a:t>
            </a:r>
          </a:p>
          <a:p>
            <a:r>
              <a:rPr lang="en-US" dirty="0" smtClean="0"/>
              <a:t>Allows quick development without hardware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t="-335" b="49187"/>
          <a:stretch>
            <a:fillRect/>
          </a:stretch>
        </p:blipFill>
        <p:spPr bwMode="auto">
          <a:xfrm>
            <a:off x="3783962" y="2819400"/>
            <a:ext cx="510141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10"/>
          <p:cNvGrpSpPr/>
          <p:nvPr/>
        </p:nvGrpSpPr>
        <p:grpSpPr>
          <a:xfrm>
            <a:off x="6324600" y="1600200"/>
            <a:ext cx="1143000" cy="1600200"/>
            <a:chOff x="6248400" y="1295400"/>
            <a:chExt cx="1143000" cy="1600200"/>
          </a:xfrm>
        </p:grpSpPr>
        <p:cxnSp>
          <p:nvCxnSpPr>
            <p:cNvPr id="12" name="Straight Arrow Connector 11"/>
            <p:cNvCxnSpPr>
              <a:stCxn id="13" idx="2"/>
            </p:cNvCxnSpPr>
            <p:nvPr/>
          </p:nvCxnSpPr>
          <p:spPr>
            <a:xfrm>
              <a:off x="6705600" y="1941731"/>
              <a:ext cx="685800" cy="95386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248400" y="12954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Action</a:t>
              </a:r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  <p:grpSp>
        <p:nvGrpSpPr>
          <p:cNvPr id="8" name="Group 14"/>
          <p:cNvGrpSpPr/>
          <p:nvPr/>
        </p:nvGrpSpPr>
        <p:grpSpPr>
          <a:xfrm>
            <a:off x="8001000" y="2057400"/>
            <a:ext cx="914400" cy="1981200"/>
            <a:chOff x="6248400" y="1295400"/>
            <a:chExt cx="914400" cy="1981200"/>
          </a:xfrm>
        </p:grpSpPr>
        <p:cxnSp>
          <p:nvCxnSpPr>
            <p:cNvPr id="16" name="Straight Arrow Connector 15"/>
            <p:cNvCxnSpPr>
              <a:stCxn id="17" idx="2"/>
            </p:cNvCxnSpPr>
            <p:nvPr/>
          </p:nvCxnSpPr>
          <p:spPr>
            <a:xfrm>
              <a:off x="6705600" y="1941731"/>
              <a:ext cx="0" cy="133486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248400" y="12954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Sim</a:t>
              </a:r>
              <a:endParaRPr lang="en-US" dirty="0" smtClean="0"/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Trajectory Filters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234073"/>
            <a:ext cx="8458200" cy="4525963"/>
          </a:xfrm>
        </p:spPr>
        <p:txBody>
          <a:bodyPr/>
          <a:lstStyle/>
          <a:p>
            <a:r>
              <a:rPr lang="en-US" dirty="0" smtClean="0"/>
              <a:t>Experimental (Post Groovy)</a:t>
            </a:r>
          </a:p>
          <a:p>
            <a:r>
              <a:rPr lang="en-US" dirty="0" smtClean="0"/>
              <a:t>Every </a:t>
            </a:r>
            <a:r>
              <a:rPr lang="en-US" dirty="0" err="1" smtClean="0"/>
              <a:t>moveit</a:t>
            </a:r>
            <a:r>
              <a:rPr lang="en-US" dirty="0" smtClean="0"/>
              <a:t>/arm navigation package has a </a:t>
            </a:r>
            <a:r>
              <a:rPr lang="en-US" dirty="0" err="1" smtClean="0"/>
              <a:t>joint_limits.yaml</a:t>
            </a:r>
            <a:r>
              <a:rPr lang="en-US" dirty="0" smtClean="0"/>
              <a:t>.  See: </a:t>
            </a:r>
            <a:r>
              <a:rPr lang="en-US" dirty="0" smtClean="0">
                <a:hlinkClick r:id="rId2"/>
              </a:rPr>
              <a:t>http://ros.org/wiki/trajectory_filters</a:t>
            </a:r>
            <a:endParaRPr lang="en-US" dirty="0" smtClean="0"/>
          </a:p>
          <a:p>
            <a:r>
              <a:rPr lang="en-US" dirty="0" smtClean="0"/>
              <a:t>ROS-I Wiki (follow): </a:t>
            </a:r>
            <a:r>
              <a:rPr lang="en-US" dirty="0" smtClean="0">
                <a:hlinkClick r:id="rId3"/>
              </a:rPr>
              <a:t>http://ros.org/wiki/industrial_trajectory_filters</a:t>
            </a:r>
            <a:endParaRPr lang="en-US" dirty="0" smtClean="0"/>
          </a:p>
          <a:p>
            <a:r>
              <a:rPr lang="en-US" b="1" dirty="0" smtClean="0"/>
              <a:t>Very </a:t>
            </a:r>
            <a:r>
              <a:rPr lang="en-US" dirty="0" smtClean="0"/>
              <a:t>useful for smoothing out and improving joint motion.</a:t>
            </a:r>
            <a:endParaRPr lang="en-US" b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Using ROS-I (app Developers)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Top Level Architecture</a:t>
            </a:r>
          </a:p>
          <a:p>
            <a:r>
              <a:rPr lang="en-US" sz="3600" dirty="0" smtClean="0"/>
              <a:t>Application Layer</a:t>
            </a:r>
          </a:p>
          <a:p>
            <a:r>
              <a:rPr lang="en-US" sz="3600" dirty="0" smtClean="0"/>
              <a:t>GUI Layer</a:t>
            </a:r>
          </a:p>
          <a:p>
            <a:r>
              <a:rPr lang="en-US" sz="3600" dirty="0" smtClean="0"/>
              <a:t>Common Application Tasks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60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various ways to create application level programs</a:t>
            </a:r>
          </a:p>
          <a:p>
            <a:r>
              <a:rPr lang="en-US" dirty="0" smtClean="0"/>
              <a:t>Understand the interface layer(s)</a:t>
            </a:r>
          </a:p>
          <a:p>
            <a:r>
              <a:rPr lang="en-US" dirty="0" smtClean="0"/>
              <a:t>Understand the possibilities</a:t>
            </a:r>
          </a:p>
          <a:p>
            <a:r>
              <a:rPr lang="en-US" dirty="0" smtClean="0"/>
              <a:t>Steps to build up to an application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Level Architecture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322" y="900113"/>
            <a:ext cx="7618230" cy="54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Layer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txBody>
          <a:bodyPr>
            <a:normAutofit/>
          </a:bodyPr>
          <a:lstStyle/>
          <a:p>
            <a:r>
              <a:rPr lang="en-US" dirty="0" smtClean="0"/>
              <a:t>ROS Layer</a:t>
            </a:r>
          </a:p>
          <a:p>
            <a:pPr lvl="1"/>
            <a:r>
              <a:rPr lang="en-US" dirty="0" smtClean="0"/>
              <a:t>Anything you can imagine</a:t>
            </a:r>
          </a:p>
          <a:p>
            <a:r>
              <a:rPr lang="en-US" dirty="0" err="1" smtClean="0"/>
              <a:t>MoveIt</a:t>
            </a:r>
            <a:r>
              <a:rPr lang="en-US" dirty="0" smtClean="0"/>
              <a:t> Layer</a:t>
            </a:r>
          </a:p>
          <a:p>
            <a:pPr lvl="1"/>
            <a:r>
              <a:rPr lang="en-US" dirty="0" smtClean="0"/>
              <a:t>Planning</a:t>
            </a:r>
          </a:p>
          <a:p>
            <a:pPr lvl="1"/>
            <a:r>
              <a:rPr lang="en-US" dirty="0" smtClean="0"/>
              <a:t>Kinematics</a:t>
            </a:r>
          </a:p>
          <a:p>
            <a:pPr lvl="1"/>
            <a:r>
              <a:rPr lang="en-US" dirty="0" smtClean="0"/>
              <a:t>Pick &amp; Place</a:t>
            </a:r>
          </a:p>
          <a:p>
            <a:pPr lvl="1"/>
            <a:r>
              <a:rPr lang="en-US" dirty="0" smtClean="0"/>
              <a:t>Workspace evaluation</a:t>
            </a:r>
          </a:p>
          <a:p>
            <a:r>
              <a:rPr lang="en-US" dirty="0" smtClean="0"/>
              <a:t>ROS-I Layer (Future)</a:t>
            </a:r>
          </a:p>
          <a:p>
            <a:pPr lvl="1"/>
            <a:r>
              <a:rPr lang="en-US" dirty="0" smtClean="0"/>
              <a:t>Process based planner</a:t>
            </a:r>
          </a:p>
          <a:p>
            <a:pPr lvl="1"/>
            <a:r>
              <a:rPr lang="en-US" dirty="0" smtClean="0"/>
              <a:t>Industrial state machines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r="24528" b="57172"/>
          <a:stretch>
            <a:fillRect/>
          </a:stretch>
        </p:blipFill>
        <p:spPr bwMode="auto">
          <a:xfrm>
            <a:off x="4648199" y="1905000"/>
            <a:ext cx="435145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Layer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txBody>
          <a:bodyPr>
            <a:normAutofit/>
          </a:bodyPr>
          <a:lstStyle/>
          <a:p>
            <a:r>
              <a:rPr lang="en-US" dirty="0" smtClean="0"/>
              <a:t>ROS GUI</a:t>
            </a:r>
          </a:p>
          <a:p>
            <a:pPr lvl="1"/>
            <a:r>
              <a:rPr lang="en-US" dirty="0" smtClean="0"/>
              <a:t>Qt based GUI</a:t>
            </a:r>
          </a:p>
          <a:p>
            <a:pPr lvl="2"/>
            <a:r>
              <a:rPr lang="en-US" dirty="0" smtClean="0"/>
              <a:t>Powerful</a:t>
            </a:r>
          </a:p>
          <a:p>
            <a:pPr lvl="2"/>
            <a:r>
              <a:rPr lang="en-US" dirty="0" smtClean="0"/>
              <a:t>Widget based</a:t>
            </a:r>
          </a:p>
          <a:p>
            <a:pPr lvl="2"/>
            <a:r>
              <a:rPr lang="en-US" dirty="0" smtClean="0"/>
              <a:t>Cross platform (although ROS isn’t)</a:t>
            </a:r>
          </a:p>
          <a:p>
            <a:r>
              <a:rPr lang="en-US" dirty="0" smtClean="0"/>
              <a:t>ROS-I GUI (Future)</a:t>
            </a:r>
          </a:p>
          <a:p>
            <a:pPr lvl="1"/>
            <a:r>
              <a:rPr lang="en-US" dirty="0" smtClean="0"/>
              <a:t>Generic pendant</a:t>
            </a:r>
          </a:p>
          <a:p>
            <a:pPr lvl="1"/>
            <a:r>
              <a:rPr lang="en-US" dirty="0" smtClean="0"/>
              <a:t>Standard industrial UI</a:t>
            </a:r>
          </a:p>
          <a:p>
            <a:pPr lvl="1"/>
            <a:r>
              <a:rPr lang="en-US" dirty="0" smtClean="0"/>
              <a:t>Industrial Widgets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r="24528" b="57172"/>
          <a:stretch>
            <a:fillRect/>
          </a:stretch>
        </p:blipFill>
        <p:spPr bwMode="auto">
          <a:xfrm>
            <a:off x="4572000" y="1066800"/>
            <a:ext cx="435145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 descr="industrial_main_ima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895600"/>
            <a:ext cx="4114800" cy="329184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Building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</a:t>
            </a:r>
            <a:r>
              <a:rPr lang="en-US" dirty="0" err="1" smtClean="0"/>
              <a:t>MoveIt</a:t>
            </a:r>
            <a:r>
              <a:rPr lang="en-US" dirty="0" smtClean="0"/>
              <a:t> configuration for your application</a:t>
            </a:r>
          </a:p>
          <a:p>
            <a:r>
              <a:rPr lang="en-US" dirty="0" smtClean="0"/>
              <a:t>Verify configuration with physical robot cell (exercise 4.3)</a:t>
            </a:r>
          </a:p>
          <a:p>
            <a:r>
              <a:rPr lang="en-US" dirty="0" smtClean="0"/>
              <a:t>Tweak motion to meet your needs (exercise 4.4)</a:t>
            </a:r>
          </a:p>
          <a:p>
            <a:r>
              <a:rPr lang="en-US" dirty="0" smtClean="0"/>
              <a:t>Build your application code (application specific)</a:t>
            </a:r>
          </a:p>
          <a:p>
            <a:r>
              <a:rPr lang="en-US" dirty="0" smtClean="0"/>
              <a:t>Build GUI interface (application specific)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Tending Application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838200"/>
            <a:ext cx="3505200" cy="556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Robot, CNC, &amp; Caging</a:t>
            </a:r>
          </a:p>
          <a:p>
            <a:r>
              <a:rPr lang="en-US" dirty="0" smtClean="0"/>
              <a:t>Verify robot and physical layout</a:t>
            </a:r>
          </a:p>
          <a:p>
            <a:r>
              <a:rPr lang="en-US" dirty="0" smtClean="0"/>
              <a:t>Fast motion for large moves, fine motion for interfacing with external equipment</a:t>
            </a:r>
          </a:p>
          <a:p>
            <a:r>
              <a:rPr lang="en-US" dirty="0" smtClean="0"/>
              <a:t>Create industry standard state machine (start, stop, fault reset interface)</a:t>
            </a:r>
          </a:p>
          <a:p>
            <a:r>
              <a:rPr lang="en-US" dirty="0" smtClean="0"/>
              <a:t>Create GUI that has buttons for changing modes, error logs, visualization.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" name="Picture 2" descr="industrial_main_imag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1600200"/>
            <a:ext cx="4943276" cy="39546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 / Perception Sensors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4419600" cy="5014327"/>
          </a:xfrm>
        </p:spPr>
        <p:txBody>
          <a:bodyPr>
            <a:normAutofit/>
          </a:bodyPr>
          <a:lstStyle/>
          <a:p>
            <a:r>
              <a:rPr lang="en-US" dirty="0" smtClean="0"/>
              <a:t>2D Sensors</a:t>
            </a:r>
          </a:p>
          <a:p>
            <a:pPr lvl="1"/>
            <a:r>
              <a:rPr lang="en-US" dirty="0" smtClean="0"/>
              <a:t>cameras </a:t>
            </a:r>
            <a:r>
              <a:rPr lang="en-US" sz="2000" dirty="0" smtClean="0"/>
              <a:t>(</a:t>
            </a:r>
            <a:r>
              <a:rPr lang="en-US" sz="2000" dirty="0" err="1" smtClean="0"/>
              <a:t>ethernet</a:t>
            </a:r>
            <a:r>
              <a:rPr lang="en-US" sz="2000" dirty="0" smtClean="0"/>
              <a:t>, </a:t>
            </a:r>
            <a:r>
              <a:rPr lang="en-US" sz="2000" dirty="0" err="1" smtClean="0"/>
              <a:t>firewire</a:t>
            </a:r>
            <a:r>
              <a:rPr lang="en-US" sz="2000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SICK laser rangefinder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3D Sensors</a:t>
            </a:r>
          </a:p>
          <a:p>
            <a:pPr lvl="1"/>
            <a:r>
              <a:rPr lang="en-US" dirty="0" smtClean="0"/>
              <a:t>stereo vision </a:t>
            </a:r>
            <a:r>
              <a:rPr lang="en-US" sz="2000" dirty="0" smtClean="0"/>
              <a:t>(bumblebee)</a:t>
            </a:r>
            <a:endParaRPr lang="en-US" dirty="0" smtClean="0"/>
          </a:p>
          <a:p>
            <a:pPr lvl="1"/>
            <a:r>
              <a:rPr lang="en-US" dirty="0" err="1" smtClean="0"/>
              <a:t>kinect</a:t>
            </a:r>
            <a:r>
              <a:rPr lang="en-US" dirty="0" smtClean="0"/>
              <a:t> </a:t>
            </a:r>
            <a:r>
              <a:rPr lang="en-US" sz="2000" dirty="0" smtClean="0"/>
              <a:t>(structured light)</a:t>
            </a:r>
            <a:endParaRPr lang="en-US" dirty="0" smtClean="0"/>
          </a:p>
          <a:p>
            <a:pPr lvl="1"/>
            <a:r>
              <a:rPr lang="en-US" dirty="0" err="1" smtClean="0"/>
              <a:t>swissranger</a:t>
            </a:r>
            <a:r>
              <a:rPr lang="en-US" dirty="0" smtClean="0"/>
              <a:t> </a:t>
            </a:r>
            <a:r>
              <a:rPr lang="en-US" sz="2000" dirty="0" smtClean="0"/>
              <a:t>(flash TOF)</a:t>
            </a:r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dirty="0" smtClean="0"/>
              <a:t>And more!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7650" name="Picture 2" descr="http://img.directindustry.com/images_di/photo-g/firewire-camera-ieee-1394-100807-2915835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3400" y="2895600"/>
            <a:ext cx="2546838" cy="1076326"/>
          </a:xfrm>
          <a:prstGeom prst="rect">
            <a:avLst/>
          </a:prstGeom>
          <a:noFill/>
        </p:spPr>
      </p:pic>
      <p:pic>
        <p:nvPicPr>
          <p:cNvPr id="27652" name="Picture 4" descr="http://www.vision-systems.com/content/vsd/en/articles/2012/06/point-grey-research-gx-fw-6056-firewire-cameras/_jcr_content/leftcolumn/article/headerimage.img.jpg/134039628487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295400"/>
            <a:ext cx="1752600" cy="1078523"/>
          </a:xfrm>
          <a:prstGeom prst="rect">
            <a:avLst/>
          </a:prstGeom>
          <a:noFill/>
        </p:spPr>
      </p:pic>
      <p:pic>
        <p:nvPicPr>
          <p:cNvPr id="27654" name="Picture 6" descr="http://wll.kr/data/file/03/3553378923_65957471_MS2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371600"/>
            <a:ext cx="1143000" cy="1676400"/>
          </a:xfrm>
          <a:prstGeom prst="rect">
            <a:avLst/>
          </a:prstGeom>
          <a:noFill/>
        </p:spPr>
      </p:pic>
      <p:pic>
        <p:nvPicPr>
          <p:cNvPr id="27656" name="Picture 8" descr="http://www.primesense.com/get-your-sensor2/images/105/PrimeSense_sensor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444" t="21333" r="9333" b="11111"/>
          <a:stretch>
            <a:fillRect/>
          </a:stretch>
        </p:blipFill>
        <p:spPr bwMode="auto">
          <a:xfrm>
            <a:off x="4419600" y="4800600"/>
            <a:ext cx="3352800" cy="1447800"/>
          </a:xfrm>
          <a:prstGeom prst="rect">
            <a:avLst/>
          </a:prstGeom>
          <a:noFill/>
        </p:spPr>
      </p:pic>
      <p:pic>
        <p:nvPicPr>
          <p:cNvPr id="27658" name="Picture 10" descr="Mesa Imaging AG, SwissRanger, Time of flight 3D-camera, range finder, distance measurement, 3D-sensor, 3D-measurement, phase measurement, depth measuremen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34200" y="3505200"/>
            <a:ext cx="1371600" cy="137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Package Verification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4.3 </a:t>
            </a:r>
            <a:r>
              <a:rPr lang="en-US" dirty="0" smtClean="0">
                <a:hlinkClick r:id="rId2"/>
              </a:rPr>
              <a:t>https://aeswiki.datasys.swri.edu/rositraining/Exercises/4.3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Robot Motion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4.4 </a:t>
            </a:r>
            <a:r>
              <a:rPr lang="en-US" dirty="0" smtClean="0">
                <a:hlinkClick r:id="rId2"/>
              </a:rPr>
              <a:t>https://aeswiki.datasys.swri.edu/rositraining/Exercises/4.4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ROS-I Development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What the Future Holds</a:t>
            </a:r>
          </a:p>
          <a:p>
            <a:r>
              <a:rPr lang="en-US" sz="3600" dirty="0" smtClean="0"/>
              <a:t>Please Share Your Ideas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60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Tell you where we are going</a:t>
            </a:r>
          </a:p>
          <a:p>
            <a:r>
              <a:rPr lang="en-US" dirty="0" smtClean="0"/>
              <a:t>Ask you where you want us to go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next?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Flexible robot IO control</a:t>
            </a:r>
          </a:p>
          <a:p>
            <a:r>
              <a:rPr lang="en-US" dirty="0" smtClean="0"/>
              <a:t>Improved drivers (vendor supported)</a:t>
            </a:r>
          </a:p>
          <a:p>
            <a:r>
              <a:rPr lang="en-US" dirty="0" smtClean="0"/>
              <a:t>Improved calibration support (single pass robot cell calibration)</a:t>
            </a:r>
          </a:p>
          <a:p>
            <a:r>
              <a:rPr lang="en-US" dirty="0" smtClean="0"/>
              <a:t>Generalized process aware Cartesian path planners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GUI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2" descr="industrial_main_image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753270"/>
            <a:ext cx="7162799" cy="57302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Metrics/Unit Tests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899527"/>
          </a:xfrm>
        </p:spPr>
        <p:txBody>
          <a:bodyPr/>
          <a:lstStyle/>
          <a:p>
            <a:r>
              <a:rPr lang="en-US" dirty="0" smtClean="0"/>
              <a:t>Jenkins continuous integration</a:t>
            </a:r>
            <a:endParaRPr lang="en-US" dirty="0"/>
          </a:p>
        </p:txBody>
      </p:sp>
      <p:pic>
        <p:nvPicPr>
          <p:cNvPr id="31" name="Picture 19"/>
          <p:cNvPicPr>
            <a:picLocks noChangeAspect="1" noChangeArrowheads="1"/>
          </p:cNvPicPr>
          <p:nvPr/>
        </p:nvPicPr>
        <p:blipFill>
          <a:blip r:embed="rId2" cstate="print"/>
          <a:srcRect l="20537" t="24939" r="4753" b="16135"/>
          <a:stretch>
            <a:fillRect/>
          </a:stretch>
        </p:blipFill>
        <p:spPr bwMode="auto">
          <a:xfrm>
            <a:off x="533400" y="2209800"/>
            <a:ext cx="772885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Task Description Format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2804527"/>
          </a:xfrm>
        </p:spPr>
        <p:txBody>
          <a:bodyPr/>
          <a:lstStyle/>
          <a:p>
            <a:r>
              <a:rPr lang="en-US" dirty="0" smtClean="0"/>
              <a:t>XML file format for describing arbitrary motion</a:t>
            </a:r>
          </a:p>
          <a:p>
            <a:r>
              <a:rPr lang="en-US" dirty="0" smtClean="0"/>
              <a:t>Expressive enough for high/low density waypoints</a:t>
            </a:r>
          </a:p>
          <a:p>
            <a:r>
              <a:rPr lang="en-US" dirty="0" smtClean="0"/>
              <a:t>Encapsulates process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 l="12500" t="55000" r="16875" b="13000"/>
          <a:stretch>
            <a:fillRect/>
          </a:stretch>
        </p:blipFill>
        <p:spPr bwMode="auto">
          <a:xfrm>
            <a:off x="304800" y="3733800"/>
            <a:ext cx="86106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ROS-I Wiki (follow): </a:t>
            </a:r>
            <a:r>
              <a:rPr lang="en-US" dirty="0" smtClean="0">
                <a:hlinkClick r:id="rId2"/>
              </a:rPr>
              <a:t>http://ros.org/wiki/Industrial/Roadmap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5867400" cy="45259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Somewhat limited...</a:t>
            </a:r>
          </a:p>
          <a:p>
            <a:endParaRPr lang="en-US" dirty="0" smtClean="0"/>
          </a:p>
          <a:p>
            <a:r>
              <a:rPr lang="en-US" dirty="0" err="1" smtClean="0"/>
              <a:t>EtherCAT</a:t>
            </a:r>
            <a:r>
              <a:rPr lang="en-US" dirty="0" smtClean="0"/>
              <a:t> supported</a:t>
            </a:r>
          </a:p>
          <a:p>
            <a:pPr lvl="1"/>
            <a:r>
              <a:rPr lang="en-US" dirty="0" smtClean="0"/>
              <a:t>WAGO modules: DI/O, AI/O, etc.</a:t>
            </a:r>
          </a:p>
          <a:p>
            <a:pPr lvl="1"/>
            <a:r>
              <a:rPr lang="en-US" dirty="0" smtClean="0"/>
              <a:t>Robotiq gripper</a:t>
            </a:r>
          </a:p>
          <a:p>
            <a:pPr lvl="1"/>
            <a:r>
              <a:rPr lang="en-US" dirty="0" err="1" smtClean="0"/>
              <a:t>Ronex</a:t>
            </a:r>
            <a:endParaRPr lang="en-US" dirty="0" smtClean="0"/>
          </a:p>
          <a:p>
            <a:r>
              <a:rPr lang="en-US" dirty="0" smtClean="0"/>
              <a:t>Robot-connected I/O – in progress</a:t>
            </a:r>
          </a:p>
          <a:p>
            <a:r>
              <a:rPr lang="en-US" dirty="0" smtClean="0"/>
              <a:t>Many more: </a:t>
            </a:r>
            <a:r>
              <a:rPr lang="en-US" dirty="0" smtClean="0">
                <a:hlinkClick r:id="rId2"/>
              </a:rPr>
              <a:t>http://wiki.ros.org/Sensors</a:t>
            </a:r>
            <a:r>
              <a:rPr lang="en-US" dirty="0" smtClean="0"/>
              <a:t> 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5602" name="Picture 2" descr="http://robotiq.com/images/slider-industrial-parallel-robot-gripper.jpg"/>
          <p:cNvPicPr>
            <a:picLocks noChangeAspect="1" noChangeArrowheads="1"/>
          </p:cNvPicPr>
          <p:nvPr/>
        </p:nvPicPr>
        <p:blipFill>
          <a:blip r:embed="rId3" cstate="print"/>
          <a:srcRect l="16321" r="11852"/>
          <a:stretch>
            <a:fillRect/>
          </a:stretch>
        </p:blipFill>
        <p:spPr bwMode="auto">
          <a:xfrm>
            <a:off x="7391400" y="1600200"/>
            <a:ext cx="1447800" cy="1512951"/>
          </a:xfrm>
          <a:prstGeom prst="rect">
            <a:avLst/>
          </a:prstGeom>
          <a:noFill/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198921">
            <a:off x="5230488" y="773488"/>
            <a:ext cx="2205666" cy="2012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474" name="Picture 2" descr="RoNeX-stack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0" y="3429000"/>
            <a:ext cx="2036628" cy="2076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79874" name="Picture 2" descr="C:\Users\sedwards\AppData\Local\Microsoft\Windows\Temporary Internet Files\Content.IE5\B6DPK8QH\MC90043156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143" y="2286143"/>
            <a:ext cx="2285714" cy="22857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Perception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Explanation of the Perception Tools Available in ROS</a:t>
            </a:r>
          </a:p>
          <a:p>
            <a:r>
              <a:rPr lang="en-US" sz="3600" dirty="0" err="1" smtClean="0"/>
              <a:t>Kinect</a:t>
            </a:r>
            <a:r>
              <a:rPr lang="en-US" sz="3600" dirty="0" smtClean="0"/>
              <a:t> Introduction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60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Cursory understanding of the perception tools</a:t>
            </a:r>
          </a:p>
          <a:p>
            <a:r>
              <a:rPr lang="en-US" dirty="0" smtClean="0"/>
              <a:t>Experience with </a:t>
            </a:r>
            <a:r>
              <a:rPr lang="en-US" dirty="0" err="1" smtClean="0"/>
              <a:t>Kinect</a:t>
            </a:r>
            <a:r>
              <a:rPr lang="en-US" dirty="0" smtClean="0"/>
              <a:t> data and tools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Pick &amp; Place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k and Place Tech Clip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990600" y="923925"/>
            <a:ext cx="7010400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Libraries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14401"/>
            <a:ext cx="8229600" cy="2438400"/>
          </a:xfrm>
        </p:spPr>
        <p:txBody>
          <a:bodyPr/>
          <a:lstStyle/>
          <a:p>
            <a:r>
              <a:rPr lang="en-US" dirty="0" smtClean="0"/>
              <a:t>Point Cloud Library (PCL) - </a:t>
            </a:r>
            <a:r>
              <a:rPr lang="en-US" dirty="0" smtClean="0">
                <a:hlinkClick r:id="rId2"/>
              </a:rPr>
              <a:t>http://pointclouds.org/</a:t>
            </a:r>
            <a:endParaRPr lang="en-US" dirty="0" smtClean="0"/>
          </a:p>
          <a:p>
            <a:pPr lvl="1"/>
            <a:r>
              <a:rPr lang="en-US" dirty="0" smtClean="0"/>
              <a:t>Focused on 3D Range(Colorized) data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477000" y="54864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http://pointclouds.org</a:t>
            </a:r>
            <a:endParaRPr lang="en-US" dirty="0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3" cstate="print"/>
          <a:srcRect l="20000" t="26000" r="20625" b="10000"/>
          <a:stretch>
            <a:fillRect/>
          </a:stretch>
        </p:blipFill>
        <p:spPr bwMode="auto">
          <a:xfrm>
            <a:off x="1371600" y="2514600"/>
            <a:ext cx="5203031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Libraries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861927"/>
          </a:xfrm>
        </p:spPr>
        <p:txBody>
          <a:bodyPr>
            <a:normAutofit/>
          </a:bodyPr>
          <a:lstStyle/>
          <a:p>
            <a:r>
              <a:rPr lang="en-US" dirty="0" smtClean="0"/>
              <a:t>Open Computer Vision Library (</a:t>
            </a:r>
            <a:r>
              <a:rPr lang="en-US" dirty="0" err="1" smtClean="0"/>
              <a:t>OpenCv</a:t>
            </a:r>
            <a:r>
              <a:rPr lang="en-US" dirty="0" smtClean="0"/>
              <a:t>) - </a:t>
            </a:r>
            <a:r>
              <a:rPr lang="en-US" dirty="0" smtClean="0">
                <a:hlinkClick r:id="rId2"/>
              </a:rPr>
              <a:t>http://opencv.org/</a:t>
            </a:r>
            <a:endParaRPr lang="en-US" dirty="0" smtClean="0"/>
          </a:p>
          <a:p>
            <a:pPr lvl="1"/>
            <a:r>
              <a:rPr lang="en-US" dirty="0" smtClean="0"/>
              <a:t>Focused on 2D images</a:t>
            </a:r>
          </a:p>
          <a:p>
            <a:pPr lvl="1"/>
            <a:r>
              <a:rPr lang="en-US" dirty="0" smtClean="0"/>
              <a:t>2D Image processing</a:t>
            </a:r>
          </a:p>
          <a:p>
            <a:pPr lvl="1"/>
            <a:r>
              <a:rPr lang="en-US" dirty="0" smtClean="0"/>
              <a:t>Video</a:t>
            </a:r>
          </a:p>
          <a:p>
            <a:pPr lvl="1"/>
            <a:r>
              <a:rPr lang="en-US" dirty="0" smtClean="0"/>
              <a:t>Sensor calibration</a:t>
            </a:r>
          </a:p>
          <a:p>
            <a:pPr lvl="1"/>
            <a:r>
              <a:rPr lang="en-US" dirty="0" smtClean="0"/>
              <a:t>2D features</a:t>
            </a:r>
          </a:p>
          <a:p>
            <a:pPr lvl="1"/>
            <a:r>
              <a:rPr lang="en-US" dirty="0" smtClean="0"/>
              <a:t>GUI</a:t>
            </a:r>
          </a:p>
          <a:p>
            <a:pPr lvl="1"/>
            <a:r>
              <a:rPr lang="en-US" dirty="0" smtClean="0"/>
              <a:t>GPU acceleration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0114" name="Picture 2" descr="Dilation and Erosion applica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3505200"/>
            <a:ext cx="4533900" cy="230322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419600" y="58674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http://opencv.org</a:t>
            </a:r>
            <a:endParaRPr 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Bridges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762001"/>
            <a:ext cx="8229600" cy="5334000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OpenCV</a:t>
            </a:r>
            <a:r>
              <a:rPr lang="en-US" sz="3600" dirty="0" smtClean="0"/>
              <a:t> &amp; PCL are external libraries</a:t>
            </a:r>
          </a:p>
          <a:p>
            <a:r>
              <a:rPr lang="en-US" sz="3600" dirty="0" smtClean="0"/>
              <a:t>“Bridges” are created to adapt the libraries to the ROS architecture</a:t>
            </a:r>
          </a:p>
          <a:p>
            <a:pPr lvl="1"/>
            <a:r>
              <a:rPr lang="en-US" sz="3200" dirty="0" err="1" smtClean="0"/>
              <a:t>OpenCV</a:t>
            </a:r>
            <a:r>
              <a:rPr lang="en-US" sz="3200" dirty="0" smtClean="0"/>
              <a:t>: </a:t>
            </a:r>
            <a:r>
              <a:rPr lang="en-US" sz="3200" dirty="0" smtClean="0">
                <a:hlinkClick r:id="rId2"/>
              </a:rPr>
              <a:t>http://ros.org/wiki/vision_opencv</a:t>
            </a:r>
            <a:endParaRPr lang="en-US" sz="3200" dirty="0" smtClean="0"/>
          </a:p>
          <a:p>
            <a:pPr lvl="1"/>
            <a:r>
              <a:rPr lang="en-US" sz="3200" dirty="0" smtClean="0"/>
              <a:t>PCL: </a:t>
            </a:r>
            <a:r>
              <a:rPr lang="en-US" sz="3200" dirty="0" smtClean="0">
                <a:hlinkClick r:id="rId3"/>
              </a:rPr>
              <a:t>http://ros.org/wiki/pcl_ros</a:t>
            </a:r>
            <a:endParaRPr lang="en-US" sz="3200" dirty="0" smtClean="0"/>
          </a:p>
          <a:p>
            <a:pPr lvl="2"/>
            <a:r>
              <a:rPr lang="en-US" sz="2800" dirty="0" smtClean="0"/>
              <a:t>Standard Nodes: </a:t>
            </a:r>
            <a:r>
              <a:rPr lang="en-US" sz="2800" dirty="0" smtClean="0">
                <a:hlinkClick r:id="rId3"/>
              </a:rPr>
              <a:t>http://ros.org/wiki/pcl_ros#ROS_nodelets</a:t>
            </a: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More Libraries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more libraries in the ROS Ecosystem</a:t>
            </a:r>
          </a:p>
          <a:p>
            <a:pPr lvl="1"/>
            <a:r>
              <a:rPr lang="en-US" dirty="0" smtClean="0"/>
              <a:t>AR Tracker - </a:t>
            </a:r>
            <a:r>
              <a:rPr lang="en-US" dirty="0" smtClean="0">
                <a:hlinkClick r:id="rId2"/>
              </a:rPr>
              <a:t>http://www.ros.org/wiki/ar_track_alvar</a:t>
            </a:r>
            <a:endParaRPr lang="en-US" dirty="0" smtClean="0"/>
          </a:p>
          <a:p>
            <a:pPr lvl="1"/>
            <a:r>
              <a:rPr lang="en-US" dirty="0" smtClean="0"/>
              <a:t>Object Recognition - </a:t>
            </a:r>
            <a:r>
              <a:rPr lang="en-US" dirty="0" smtClean="0">
                <a:hlinkClick r:id="rId3"/>
              </a:rPr>
              <a:t>http://www.ros.org/wiki/object_recognition</a:t>
            </a:r>
            <a:endParaRPr lang="en-US" dirty="0" smtClean="0"/>
          </a:p>
          <a:p>
            <a:pPr lvl="1"/>
            <a:r>
              <a:rPr lang="en-US" dirty="0" smtClean="0"/>
              <a:t>Robot Self Filter - </a:t>
            </a:r>
            <a:r>
              <a:rPr lang="en-US" dirty="0" smtClean="0">
                <a:hlinkClick r:id="rId4"/>
              </a:rPr>
              <a:t>http://www.ros.org/wiki/robot_self_filter</a:t>
            </a:r>
            <a:endParaRPr lang="en-US" dirty="0" smtClean="0"/>
          </a:p>
          <a:p>
            <a:pPr lvl="1"/>
            <a:r>
              <a:rPr lang="en-US" dirty="0" smtClean="0"/>
              <a:t>Let me Google that for you </a:t>
            </a:r>
            <a:r>
              <a:rPr lang="en-US" dirty="0" smtClean="0">
                <a:sym typeface="Wingdings" pitchFamily="2" charset="2"/>
              </a:rPr>
              <a:t> - </a:t>
            </a:r>
            <a:r>
              <a:rPr lang="en-US" dirty="0" smtClean="0">
                <a:sym typeface="Wingdings" pitchFamily="2" charset="2"/>
                <a:hlinkClick r:id="rId5"/>
              </a:rPr>
              <a:t>http://bit.ly/12PebaA</a:t>
            </a:r>
            <a:endParaRPr lang="en-US" dirty="0" smtClean="0">
              <a:sym typeface="Wingdings" pitchFamily="2" charset="2"/>
            </a:endParaRP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4.5 - </a:t>
            </a:r>
            <a:r>
              <a:rPr lang="en-US" dirty="0" smtClean="0">
                <a:hlinkClick r:id="rId2"/>
              </a:rPr>
              <a:t>https://aeswiki.datasys.swri.edu/rositraining/Exercises/4.5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IC_Meeting_Template 7 March 1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Slide 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RIC_Meeting_Template 7 March 13</Template>
  <TotalTime>0</TotalTime>
  <Words>3617</Words>
  <Application>Microsoft Macintosh PowerPoint</Application>
  <PresentationFormat>On-screen Show (4:3)</PresentationFormat>
  <Paragraphs>768</Paragraphs>
  <Slides>100</Slides>
  <Notes>11</Notes>
  <HiddenSlides>0</HiddenSlides>
  <MMClips>5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100</vt:i4>
      </vt:variant>
    </vt:vector>
  </HeadingPairs>
  <TitlesOfParts>
    <vt:vector size="102" baseType="lpstr">
      <vt:lpstr>RIC_Meeting_Template 7 March 13</vt:lpstr>
      <vt:lpstr>Title Slide ONLY</vt:lpstr>
      <vt:lpstr>Session 4: ROS-Industrial Introduction</vt:lpstr>
      <vt:lpstr>ROS-Industrial Overview</vt:lpstr>
      <vt:lpstr>Overview</vt:lpstr>
      <vt:lpstr>Hardware Support</vt:lpstr>
      <vt:lpstr>Industrial Robots</vt:lpstr>
      <vt:lpstr>New Robot Support</vt:lpstr>
      <vt:lpstr>New Robot Support</vt:lpstr>
      <vt:lpstr>Imaging / Perception Sensors</vt:lpstr>
      <vt:lpstr>I/O Devices</vt:lpstr>
      <vt:lpstr>Machine Tool Interface</vt:lpstr>
      <vt:lpstr>What’s Missing...</vt:lpstr>
      <vt:lpstr>Capabilities</vt:lpstr>
      <vt:lpstr>Perception</vt:lpstr>
      <vt:lpstr>Planning</vt:lpstr>
      <vt:lpstr>Offline Development</vt:lpstr>
      <vt:lpstr>Offline Development</vt:lpstr>
      <vt:lpstr>Offline Development</vt:lpstr>
      <vt:lpstr>Online Visualization</vt:lpstr>
      <vt:lpstr>Hardware Independence</vt:lpstr>
      <vt:lpstr>What’s Missing</vt:lpstr>
      <vt:lpstr>Applications</vt:lpstr>
      <vt:lpstr>Unknown Part Stream</vt:lpstr>
      <vt:lpstr>Unstructured Picking</vt:lpstr>
      <vt:lpstr>Mobile Robots</vt:lpstr>
      <vt:lpstr>CAD &amp;Plan/Scan &amp; Plan</vt:lpstr>
      <vt:lpstr>General Purpose Calibration</vt:lpstr>
      <vt:lpstr>Less-Industrial Applications</vt:lpstr>
      <vt:lpstr>Summary</vt:lpstr>
      <vt:lpstr>Introduction to ROS-I (Users &amp; Developers)</vt:lpstr>
      <vt:lpstr>Outline</vt:lpstr>
      <vt:lpstr>Objectives</vt:lpstr>
      <vt:lpstr>ROS-I is a Community</vt:lpstr>
      <vt:lpstr>ROS-I is a Community</vt:lpstr>
      <vt:lpstr>ROS-I is a Community</vt:lpstr>
      <vt:lpstr>ROS-I Wiki</vt:lpstr>
      <vt:lpstr>ROS-I Wiki</vt:lpstr>
      <vt:lpstr>ROS-I Wiki</vt:lpstr>
      <vt:lpstr>Wiki Walkthroughs</vt:lpstr>
      <vt:lpstr>Getting Help</vt:lpstr>
      <vt:lpstr>Getting Help</vt:lpstr>
      <vt:lpstr>Getting Help</vt:lpstr>
      <vt:lpstr>Installing ROS-I</vt:lpstr>
      <vt:lpstr>Binary Install</vt:lpstr>
      <vt:lpstr>Source Install</vt:lpstr>
      <vt:lpstr>Source Install (Git)</vt:lpstr>
      <vt:lpstr>Exercise</vt:lpstr>
      <vt:lpstr>ROS-I - Simple Message Layer (Core Developers)</vt:lpstr>
      <vt:lpstr>Outline</vt:lpstr>
      <vt:lpstr>Objectives</vt:lpstr>
      <vt:lpstr>Top Level Architecture</vt:lpstr>
      <vt:lpstr>Simple Message Detail</vt:lpstr>
      <vt:lpstr>Simple Message Package</vt:lpstr>
      <vt:lpstr>Talker/Listener</vt:lpstr>
      <vt:lpstr>Create an Eclipse Project</vt:lpstr>
      <vt:lpstr>Talker Node</vt:lpstr>
      <vt:lpstr>Listener Node</vt:lpstr>
      <vt:lpstr>Exercise</vt:lpstr>
      <vt:lpstr>Message Manager/Handler</vt:lpstr>
      <vt:lpstr>Library Linking</vt:lpstr>
      <vt:lpstr>Message Handler</vt:lpstr>
      <vt:lpstr>Manager</vt:lpstr>
      <vt:lpstr>Exercise</vt:lpstr>
      <vt:lpstr>ROS-I - Interface Layer (Core Developers)</vt:lpstr>
      <vt:lpstr>Outline</vt:lpstr>
      <vt:lpstr>Objectives</vt:lpstr>
      <vt:lpstr>Simple Detail</vt:lpstr>
      <vt:lpstr>ROS-Industrial Specification</vt:lpstr>
      <vt:lpstr>Industrial Messages</vt:lpstr>
      <vt:lpstr>Industrial Robot Clients</vt:lpstr>
      <vt:lpstr>Industrial Robot Simulator </vt:lpstr>
      <vt:lpstr>Joint Trajectory Filters</vt:lpstr>
      <vt:lpstr>Introduction to Using ROS-I (app Developers)</vt:lpstr>
      <vt:lpstr>Outline</vt:lpstr>
      <vt:lpstr>Objectives</vt:lpstr>
      <vt:lpstr>Top Level Architecture</vt:lpstr>
      <vt:lpstr>Application Layer</vt:lpstr>
      <vt:lpstr>GUI Layer</vt:lpstr>
      <vt:lpstr>Applications Building</vt:lpstr>
      <vt:lpstr>Machine Tending Application</vt:lpstr>
      <vt:lpstr>Robot Package Verification</vt:lpstr>
      <vt:lpstr>Improving Robot Motion</vt:lpstr>
      <vt:lpstr>Future ROS-I Development </vt:lpstr>
      <vt:lpstr>Outline</vt:lpstr>
      <vt:lpstr>Objectives</vt:lpstr>
      <vt:lpstr>What's next? </vt:lpstr>
      <vt:lpstr>Standard GUI</vt:lpstr>
      <vt:lpstr>Code Metrics/Unit Tests</vt:lpstr>
      <vt:lpstr>Robot Task Description Format</vt:lpstr>
      <vt:lpstr>Roadmap</vt:lpstr>
      <vt:lpstr>What do YOU want?</vt:lpstr>
      <vt:lpstr>Introduction to Perception</vt:lpstr>
      <vt:lpstr>Outline</vt:lpstr>
      <vt:lpstr>Objectives</vt:lpstr>
      <vt:lpstr>Example: Pick &amp; Place</vt:lpstr>
      <vt:lpstr>Perception Libraries</vt:lpstr>
      <vt:lpstr>Perception Libraries</vt:lpstr>
      <vt:lpstr>ROS Bridges</vt:lpstr>
      <vt:lpstr>Many More Libraries</vt:lpstr>
      <vt:lpstr>Exercise</vt:lpstr>
      <vt:lpstr>Contact Information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2013-03-01T19:37:37Z</dcterms:created>
  <dcterms:modified xsi:type="dcterms:W3CDTF">2014-05-14T21:32:34Z</dcterms:modified>
</cp:coreProperties>
</file>